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6.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9" r:id="rId5"/>
    <p:sldMasterId id="2147485289" r:id="rId6"/>
    <p:sldMasterId id="2147485315" r:id="rId7"/>
    <p:sldMasterId id="2147485349" r:id="rId8"/>
    <p:sldMasterId id="2147485366" r:id="rId9"/>
    <p:sldMasterId id="2147485379" r:id="rId10"/>
    <p:sldMasterId id="2147485412" r:id="rId11"/>
  </p:sldMasterIdLst>
  <p:notesMasterIdLst>
    <p:notesMasterId r:id="rId49"/>
  </p:notesMasterIdLst>
  <p:handoutMasterIdLst>
    <p:handoutMasterId r:id="rId50"/>
  </p:handoutMasterIdLst>
  <p:sldIdLst>
    <p:sldId id="1843" r:id="rId12"/>
    <p:sldId id="2076138468" r:id="rId13"/>
    <p:sldId id="2087" r:id="rId14"/>
    <p:sldId id="2088" r:id="rId15"/>
    <p:sldId id="2076138218" r:id="rId16"/>
    <p:sldId id="2076138219" r:id="rId17"/>
    <p:sldId id="2076138006" r:id="rId18"/>
    <p:sldId id="2076138007" r:id="rId19"/>
    <p:sldId id="2076138004" r:id="rId20"/>
    <p:sldId id="2076137888" r:id="rId21"/>
    <p:sldId id="2076138061" r:id="rId22"/>
    <p:sldId id="264" r:id="rId23"/>
    <p:sldId id="2076138018" r:id="rId24"/>
    <p:sldId id="2076138039" r:id="rId25"/>
    <p:sldId id="2076138076" r:id="rId26"/>
    <p:sldId id="2076138036" r:id="rId27"/>
    <p:sldId id="2076138071" r:id="rId28"/>
    <p:sldId id="2076138072" r:id="rId29"/>
    <p:sldId id="2076138042" r:id="rId30"/>
    <p:sldId id="2076137887" r:id="rId31"/>
    <p:sldId id="2076138070" r:id="rId32"/>
    <p:sldId id="2076138102" r:id="rId33"/>
    <p:sldId id="2134805030" r:id="rId34"/>
    <p:sldId id="2134805031" r:id="rId35"/>
    <p:sldId id="2134805032" r:id="rId36"/>
    <p:sldId id="2076138060" r:id="rId37"/>
    <p:sldId id="2076138221" r:id="rId38"/>
    <p:sldId id="4511" r:id="rId39"/>
    <p:sldId id="2076138222" r:id="rId40"/>
    <p:sldId id="2076138223" r:id="rId41"/>
    <p:sldId id="4515" r:id="rId42"/>
    <p:sldId id="2076138224" r:id="rId43"/>
    <p:sldId id="2076138225" r:id="rId44"/>
    <p:sldId id="4512" r:id="rId45"/>
    <p:sldId id="2076138226" r:id="rId46"/>
    <p:sldId id="2076138227" r:id="rId47"/>
    <p:sldId id="2076138228"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75F5C02-62E8-4000-8D06-85D8309CEE03}">
          <p14:sldIdLst>
            <p14:sldId id="1843"/>
            <p14:sldId id="2076138468"/>
            <p14:sldId id="2087"/>
            <p14:sldId id="2088"/>
            <p14:sldId id="2076138218"/>
            <p14:sldId id="2076138219"/>
          </p14:sldIdLst>
        </p14:section>
        <p14:section name="CAF Introduction" id="{0092B39A-4B6F-4FD4-97FB-819091F43412}">
          <p14:sldIdLst>
            <p14:sldId id="2076138006"/>
            <p14:sldId id="2076138007"/>
            <p14:sldId id="2076138004"/>
            <p14:sldId id="2076137888"/>
            <p14:sldId id="2076138061"/>
            <p14:sldId id="264"/>
            <p14:sldId id="2076138018"/>
            <p14:sldId id="2076138039"/>
            <p14:sldId id="2076138076"/>
            <p14:sldId id="2076138036"/>
            <p14:sldId id="2076138071"/>
            <p14:sldId id="2076138072"/>
            <p14:sldId id="2076138042"/>
            <p14:sldId id="2076137887"/>
            <p14:sldId id="2076138070"/>
            <p14:sldId id="2076138102"/>
            <p14:sldId id="2134805030"/>
            <p14:sldId id="2134805031"/>
            <p14:sldId id="2134805032"/>
            <p14:sldId id="2076138060"/>
          </p14:sldIdLst>
        </p14:section>
        <p14:section name="Challenge 1" id="{BD18792B-530B-41D2-A3C1-F6E796553F75}">
          <p14:sldIdLst>
            <p14:sldId id="2076138221"/>
            <p14:sldId id="4511"/>
            <p14:sldId id="2076138222"/>
          </p14:sldIdLst>
        </p14:section>
        <p14:section name="Challenge 2" id="{C6C8297B-F69B-4835-9128-C84F536A3247}">
          <p14:sldIdLst>
            <p14:sldId id="2076138223"/>
            <p14:sldId id="4515"/>
            <p14:sldId id="2076138224"/>
          </p14:sldIdLst>
        </p14:section>
        <p14:section name="Challenge 3" id="{370A9367-4389-459F-A859-04EBE83EC405}">
          <p14:sldIdLst>
            <p14:sldId id="2076138225"/>
            <p14:sldId id="4512"/>
            <p14:sldId id="2076138226"/>
          </p14:sldIdLst>
        </p14:section>
        <p14:section name="Challenge 4" id="{B9DABF80-C128-4932-9FEB-894E48665FB1}">
          <p14:sldIdLst>
            <p14:sldId id="2076138227"/>
            <p14:sldId id="20761382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C97E4-BCA8-4956-92E0-8EC2CC454521}" v="26" dt="2021-03-05T10:45:41.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3" autoAdjust="0"/>
    <p:restoredTop sz="86438" autoAdjust="0"/>
  </p:normalViewPr>
  <p:slideViewPr>
    <p:cSldViewPr snapToGrid="0">
      <p:cViewPr varScale="1">
        <p:scale>
          <a:sx n="72" d="100"/>
          <a:sy n="72" d="100"/>
        </p:scale>
        <p:origin x="90" y="198"/>
      </p:cViewPr>
      <p:guideLst/>
    </p:cSldViewPr>
  </p:slideViewPr>
  <p:outlineViewPr>
    <p:cViewPr>
      <p:scale>
        <a:sx n="33" d="100"/>
        <a:sy n="33" d="100"/>
      </p:scale>
      <p:origin x="0" y="-331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FB77C-C53F-4778-8E56-4AC55ED0144A}"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45D1B273-6A01-40CD-813D-57CAFDD6D0E6}">
      <dgm:prSet phldrT="[Text]" phldr="0" custT="1"/>
      <dgm:spPr/>
      <dgm:t>
        <a:bodyPr/>
        <a:lstStyle/>
        <a:p>
          <a:r>
            <a:rPr lang="en-US" sz="1800" dirty="0"/>
            <a:t>Customer Journey</a:t>
          </a:r>
        </a:p>
      </dgm:t>
    </dgm:pt>
    <dgm:pt modelId="{641B8FFB-889B-4DE5-9464-F7205FBB95B7}" type="parTrans" cxnId="{FC6886C1-60C3-49F0-8801-F9C886F42941}">
      <dgm:prSet/>
      <dgm:spPr/>
      <dgm:t>
        <a:bodyPr/>
        <a:lstStyle/>
        <a:p>
          <a:endParaRPr lang="en-US" sz="2000"/>
        </a:p>
      </dgm:t>
    </dgm:pt>
    <dgm:pt modelId="{E8D84991-BF83-4B15-AB6A-08FAFABC9BD9}" type="sibTrans" cxnId="{FC6886C1-60C3-49F0-8801-F9C886F42941}">
      <dgm:prSet/>
      <dgm:spPr/>
      <dgm:t>
        <a:bodyPr/>
        <a:lstStyle/>
        <a:p>
          <a:endParaRPr lang="en-US" sz="2000"/>
        </a:p>
      </dgm:t>
    </dgm:pt>
    <dgm:pt modelId="{C3244FAA-D837-42E2-88E1-33EC87D23605}">
      <dgm:prSet phldrT="[Text]" phldr="0" custT="1"/>
      <dgm:spPr/>
      <dgm:t>
        <a:bodyPr/>
        <a:lstStyle/>
        <a:p>
          <a:r>
            <a:rPr lang="en-US" sz="1050" dirty="0"/>
            <a:t>Best practices</a:t>
          </a:r>
        </a:p>
      </dgm:t>
    </dgm:pt>
    <dgm:pt modelId="{495848E4-6146-4B06-865A-FF9E950740CC}" type="parTrans" cxnId="{7AA4B187-FB7B-4F33-900F-6929293D4E1D}">
      <dgm:prSet/>
      <dgm:spPr/>
      <dgm:t>
        <a:bodyPr/>
        <a:lstStyle/>
        <a:p>
          <a:endParaRPr lang="en-US" sz="2000"/>
        </a:p>
      </dgm:t>
    </dgm:pt>
    <dgm:pt modelId="{45245DDE-29B5-4FF0-BDE8-868B5CC6A4A6}" type="sibTrans" cxnId="{7AA4B187-FB7B-4F33-900F-6929293D4E1D}">
      <dgm:prSet/>
      <dgm:spPr/>
      <dgm:t>
        <a:bodyPr/>
        <a:lstStyle/>
        <a:p>
          <a:endParaRPr lang="en-US" sz="2000"/>
        </a:p>
      </dgm:t>
    </dgm:pt>
    <dgm:pt modelId="{01C65D0A-41E4-4F3B-8151-E78D6A5E0F1E}">
      <dgm:prSet phldrT="[Text]" phldr="0" custT="1"/>
      <dgm:spPr/>
      <dgm:t>
        <a:bodyPr/>
        <a:lstStyle/>
        <a:p>
          <a:r>
            <a:rPr lang="en-US" sz="1050" dirty="0"/>
            <a:t>Archi-tectures</a:t>
          </a:r>
        </a:p>
      </dgm:t>
    </dgm:pt>
    <dgm:pt modelId="{E594BD54-5CE6-465B-B434-31E24CF2ABDF}" type="parTrans" cxnId="{88070E50-808F-4472-B632-BE2593811332}">
      <dgm:prSet/>
      <dgm:spPr/>
      <dgm:t>
        <a:bodyPr/>
        <a:lstStyle/>
        <a:p>
          <a:endParaRPr lang="en-US" sz="2000"/>
        </a:p>
      </dgm:t>
    </dgm:pt>
    <dgm:pt modelId="{9308ACC0-368A-4603-AE06-6D7620B569A7}" type="sibTrans" cxnId="{88070E50-808F-4472-B632-BE2593811332}">
      <dgm:prSet/>
      <dgm:spPr/>
      <dgm:t>
        <a:bodyPr/>
        <a:lstStyle/>
        <a:p>
          <a:endParaRPr lang="en-US" sz="2000"/>
        </a:p>
      </dgm:t>
    </dgm:pt>
    <dgm:pt modelId="{19BB3C46-A327-4FEA-8840-5220FC89C0B7}">
      <dgm:prSet phldrT="[Text]" phldr="0" custT="1"/>
      <dgm:spPr/>
      <dgm:t>
        <a:bodyPr/>
        <a:lstStyle/>
        <a:p>
          <a:r>
            <a:rPr lang="en-US" sz="1050" dirty="0"/>
            <a:t>Metho-dologies</a:t>
          </a:r>
        </a:p>
      </dgm:t>
    </dgm:pt>
    <dgm:pt modelId="{FB51883F-FFF9-4FD9-9F1E-FD0A701B8D89}" type="parTrans" cxnId="{4B007827-E840-4DE0-994D-49B03AE2133F}">
      <dgm:prSet/>
      <dgm:spPr/>
      <dgm:t>
        <a:bodyPr/>
        <a:lstStyle/>
        <a:p>
          <a:endParaRPr lang="en-US" sz="2000"/>
        </a:p>
      </dgm:t>
    </dgm:pt>
    <dgm:pt modelId="{C85BAB3F-EF42-42BB-B8B1-DE24733E2E0D}" type="sibTrans" cxnId="{4B007827-E840-4DE0-994D-49B03AE2133F}">
      <dgm:prSet/>
      <dgm:spPr/>
      <dgm:t>
        <a:bodyPr/>
        <a:lstStyle/>
        <a:p>
          <a:endParaRPr lang="en-US" sz="2000"/>
        </a:p>
      </dgm:t>
    </dgm:pt>
    <dgm:pt modelId="{EB45DDB8-9512-4706-8B76-18C44C78BC3C}">
      <dgm:prSet phldrT="[Text]" phldr="0" custT="1"/>
      <dgm:spPr/>
      <dgm:t>
        <a:bodyPr/>
        <a:lstStyle/>
        <a:p>
          <a:r>
            <a:rPr lang="en-US" sz="1050" dirty="0"/>
            <a:t>Enterprise scale - Landing Zone</a:t>
          </a:r>
        </a:p>
      </dgm:t>
    </dgm:pt>
    <dgm:pt modelId="{025C33C4-EA6F-443D-A89F-4631ABC38BB0}" type="parTrans" cxnId="{56CDCEC2-36A6-40DE-8E2B-A1531731B9A7}">
      <dgm:prSet/>
      <dgm:spPr/>
      <dgm:t>
        <a:bodyPr/>
        <a:lstStyle/>
        <a:p>
          <a:endParaRPr lang="en-US" sz="2000"/>
        </a:p>
      </dgm:t>
    </dgm:pt>
    <dgm:pt modelId="{AD76F9A8-A308-4180-8872-77DB684C1A51}" type="sibTrans" cxnId="{56CDCEC2-36A6-40DE-8E2B-A1531731B9A7}">
      <dgm:prSet/>
      <dgm:spPr/>
      <dgm:t>
        <a:bodyPr/>
        <a:lstStyle/>
        <a:p>
          <a:endParaRPr lang="en-US" sz="2000"/>
        </a:p>
      </dgm:t>
    </dgm:pt>
    <dgm:pt modelId="{A87210EB-1744-42D9-828A-857D040270F1}" type="pres">
      <dgm:prSet presAssocID="{A0EFB77C-C53F-4778-8E56-4AC55ED0144A}" presName="Name0" presStyleCnt="0">
        <dgm:presLayoutVars>
          <dgm:chMax val="1"/>
          <dgm:dir/>
          <dgm:animLvl val="ctr"/>
          <dgm:resizeHandles val="exact"/>
        </dgm:presLayoutVars>
      </dgm:prSet>
      <dgm:spPr/>
    </dgm:pt>
    <dgm:pt modelId="{9B7BCF81-6F6D-4F33-80C8-609B0754EE73}" type="pres">
      <dgm:prSet presAssocID="{45D1B273-6A01-40CD-813D-57CAFDD6D0E6}" presName="centerShape" presStyleLbl="node0" presStyleIdx="0" presStyleCnt="1"/>
      <dgm:spPr/>
    </dgm:pt>
    <dgm:pt modelId="{012A80CA-80DD-471E-94C6-FE96D7C4B55B}" type="pres">
      <dgm:prSet presAssocID="{C3244FAA-D837-42E2-88E1-33EC87D23605}" presName="node" presStyleLbl="node1" presStyleIdx="0" presStyleCnt="4">
        <dgm:presLayoutVars>
          <dgm:bulletEnabled val="1"/>
        </dgm:presLayoutVars>
      </dgm:prSet>
      <dgm:spPr/>
    </dgm:pt>
    <dgm:pt modelId="{F9898B5D-9A3C-47CA-B008-629CE925147D}" type="pres">
      <dgm:prSet presAssocID="{C3244FAA-D837-42E2-88E1-33EC87D23605}" presName="dummy" presStyleCnt="0"/>
      <dgm:spPr/>
    </dgm:pt>
    <dgm:pt modelId="{A7CE11DF-8462-4797-9A15-8E7807D5122A}" type="pres">
      <dgm:prSet presAssocID="{45245DDE-29B5-4FF0-BDE8-868B5CC6A4A6}" presName="sibTrans" presStyleLbl="sibTrans2D1" presStyleIdx="0" presStyleCnt="4"/>
      <dgm:spPr/>
    </dgm:pt>
    <dgm:pt modelId="{05FBC78F-4F35-4DBA-8B35-BC080D7D8683}" type="pres">
      <dgm:prSet presAssocID="{01C65D0A-41E4-4F3B-8151-E78D6A5E0F1E}" presName="node" presStyleLbl="node1" presStyleIdx="1" presStyleCnt="4">
        <dgm:presLayoutVars>
          <dgm:bulletEnabled val="1"/>
        </dgm:presLayoutVars>
      </dgm:prSet>
      <dgm:spPr/>
    </dgm:pt>
    <dgm:pt modelId="{73CDD777-D963-4AE3-94D8-FE0EBBC1E27C}" type="pres">
      <dgm:prSet presAssocID="{01C65D0A-41E4-4F3B-8151-E78D6A5E0F1E}" presName="dummy" presStyleCnt="0"/>
      <dgm:spPr/>
    </dgm:pt>
    <dgm:pt modelId="{14AEB904-BC70-484F-94BD-5F754FF6237F}" type="pres">
      <dgm:prSet presAssocID="{9308ACC0-368A-4603-AE06-6D7620B569A7}" presName="sibTrans" presStyleLbl="sibTrans2D1" presStyleIdx="1" presStyleCnt="4"/>
      <dgm:spPr/>
    </dgm:pt>
    <dgm:pt modelId="{0310082B-1F9F-4763-A143-ACF7C72E801F}" type="pres">
      <dgm:prSet presAssocID="{19BB3C46-A327-4FEA-8840-5220FC89C0B7}" presName="node" presStyleLbl="node1" presStyleIdx="2" presStyleCnt="4">
        <dgm:presLayoutVars>
          <dgm:bulletEnabled val="1"/>
        </dgm:presLayoutVars>
      </dgm:prSet>
      <dgm:spPr/>
    </dgm:pt>
    <dgm:pt modelId="{BCE8B45A-A8B7-4DE5-BF19-6877E183EA0B}" type="pres">
      <dgm:prSet presAssocID="{19BB3C46-A327-4FEA-8840-5220FC89C0B7}" presName="dummy" presStyleCnt="0"/>
      <dgm:spPr/>
    </dgm:pt>
    <dgm:pt modelId="{702BC6BE-E194-4C87-AA62-9AB8D4AE1F01}" type="pres">
      <dgm:prSet presAssocID="{C85BAB3F-EF42-42BB-B8B1-DE24733E2E0D}" presName="sibTrans" presStyleLbl="sibTrans2D1" presStyleIdx="2" presStyleCnt="4"/>
      <dgm:spPr/>
    </dgm:pt>
    <dgm:pt modelId="{4003B8A7-EB68-44F5-9F4E-539E96CA8AEA}" type="pres">
      <dgm:prSet presAssocID="{EB45DDB8-9512-4706-8B76-18C44C78BC3C}" presName="node" presStyleLbl="node1" presStyleIdx="3" presStyleCnt="4">
        <dgm:presLayoutVars>
          <dgm:bulletEnabled val="1"/>
        </dgm:presLayoutVars>
      </dgm:prSet>
      <dgm:spPr/>
    </dgm:pt>
    <dgm:pt modelId="{4CAB8977-D076-4BBA-BB3B-DC2EE4A619EA}" type="pres">
      <dgm:prSet presAssocID="{EB45DDB8-9512-4706-8B76-18C44C78BC3C}" presName="dummy" presStyleCnt="0"/>
      <dgm:spPr/>
    </dgm:pt>
    <dgm:pt modelId="{5A0BA610-4F2C-4533-987F-DE320A6876A7}" type="pres">
      <dgm:prSet presAssocID="{AD76F9A8-A308-4180-8872-77DB684C1A51}" presName="sibTrans" presStyleLbl="sibTrans2D1" presStyleIdx="3" presStyleCnt="4"/>
      <dgm:spPr/>
    </dgm:pt>
  </dgm:ptLst>
  <dgm:cxnLst>
    <dgm:cxn modelId="{F5883E23-EAE8-4225-9037-AEED8CB6654A}" type="presOf" srcId="{AD76F9A8-A308-4180-8872-77DB684C1A51}" destId="{5A0BA610-4F2C-4533-987F-DE320A6876A7}" srcOrd="0" destOrd="0" presId="urn:microsoft.com/office/officeart/2005/8/layout/radial6"/>
    <dgm:cxn modelId="{4B007827-E840-4DE0-994D-49B03AE2133F}" srcId="{45D1B273-6A01-40CD-813D-57CAFDD6D0E6}" destId="{19BB3C46-A327-4FEA-8840-5220FC89C0B7}" srcOrd="2" destOrd="0" parTransId="{FB51883F-FFF9-4FD9-9F1E-FD0A701B8D89}" sibTransId="{C85BAB3F-EF42-42BB-B8B1-DE24733E2E0D}"/>
    <dgm:cxn modelId="{58B65546-9AE0-4CB1-BFD3-7EE1E8544A9C}" type="presOf" srcId="{C85BAB3F-EF42-42BB-B8B1-DE24733E2E0D}" destId="{702BC6BE-E194-4C87-AA62-9AB8D4AE1F01}" srcOrd="0" destOrd="0" presId="urn:microsoft.com/office/officeart/2005/8/layout/radial6"/>
    <dgm:cxn modelId="{0750F548-F5B2-4F0B-8003-A591BC2DA555}" type="presOf" srcId="{01C65D0A-41E4-4F3B-8151-E78D6A5E0F1E}" destId="{05FBC78F-4F35-4DBA-8B35-BC080D7D8683}" srcOrd="0" destOrd="0" presId="urn:microsoft.com/office/officeart/2005/8/layout/radial6"/>
    <dgm:cxn modelId="{FBE8D46B-9B74-43C4-9AB5-F3A7C9D3D1EC}" type="presOf" srcId="{EB45DDB8-9512-4706-8B76-18C44C78BC3C}" destId="{4003B8A7-EB68-44F5-9F4E-539E96CA8AEA}" srcOrd="0" destOrd="0" presId="urn:microsoft.com/office/officeart/2005/8/layout/radial6"/>
    <dgm:cxn modelId="{88070E50-808F-4472-B632-BE2593811332}" srcId="{45D1B273-6A01-40CD-813D-57CAFDD6D0E6}" destId="{01C65D0A-41E4-4F3B-8151-E78D6A5E0F1E}" srcOrd="1" destOrd="0" parTransId="{E594BD54-5CE6-465B-B434-31E24CF2ABDF}" sibTransId="{9308ACC0-368A-4603-AE06-6D7620B569A7}"/>
    <dgm:cxn modelId="{D6B3A350-2E2C-431F-91C4-DBEB9E05048B}" type="presOf" srcId="{19BB3C46-A327-4FEA-8840-5220FC89C0B7}" destId="{0310082B-1F9F-4763-A143-ACF7C72E801F}" srcOrd="0" destOrd="0" presId="urn:microsoft.com/office/officeart/2005/8/layout/radial6"/>
    <dgm:cxn modelId="{7AA4B187-FB7B-4F33-900F-6929293D4E1D}" srcId="{45D1B273-6A01-40CD-813D-57CAFDD6D0E6}" destId="{C3244FAA-D837-42E2-88E1-33EC87D23605}" srcOrd="0" destOrd="0" parTransId="{495848E4-6146-4B06-865A-FF9E950740CC}" sibTransId="{45245DDE-29B5-4FF0-BDE8-868B5CC6A4A6}"/>
    <dgm:cxn modelId="{BAD6E38A-B88C-4F82-A9FA-DC006A8767D5}" type="presOf" srcId="{45245DDE-29B5-4FF0-BDE8-868B5CC6A4A6}" destId="{A7CE11DF-8462-4797-9A15-8E7807D5122A}" srcOrd="0" destOrd="0" presId="urn:microsoft.com/office/officeart/2005/8/layout/radial6"/>
    <dgm:cxn modelId="{7371BB9C-96B1-41E1-B251-2212C1DA2A89}" type="presOf" srcId="{45D1B273-6A01-40CD-813D-57CAFDD6D0E6}" destId="{9B7BCF81-6F6D-4F33-80C8-609B0754EE73}" srcOrd="0" destOrd="0" presId="urn:microsoft.com/office/officeart/2005/8/layout/radial6"/>
    <dgm:cxn modelId="{C32290AF-7F78-4DAE-955D-D776ACEBC34F}" type="presOf" srcId="{C3244FAA-D837-42E2-88E1-33EC87D23605}" destId="{012A80CA-80DD-471E-94C6-FE96D7C4B55B}" srcOrd="0" destOrd="0" presId="urn:microsoft.com/office/officeart/2005/8/layout/radial6"/>
    <dgm:cxn modelId="{FC6886C1-60C3-49F0-8801-F9C886F42941}" srcId="{A0EFB77C-C53F-4778-8E56-4AC55ED0144A}" destId="{45D1B273-6A01-40CD-813D-57CAFDD6D0E6}" srcOrd="0" destOrd="0" parTransId="{641B8FFB-889B-4DE5-9464-F7205FBB95B7}" sibTransId="{E8D84991-BF83-4B15-AB6A-08FAFABC9BD9}"/>
    <dgm:cxn modelId="{56CDCEC2-36A6-40DE-8E2B-A1531731B9A7}" srcId="{45D1B273-6A01-40CD-813D-57CAFDD6D0E6}" destId="{EB45DDB8-9512-4706-8B76-18C44C78BC3C}" srcOrd="3" destOrd="0" parTransId="{025C33C4-EA6F-443D-A89F-4631ABC38BB0}" sibTransId="{AD76F9A8-A308-4180-8872-77DB684C1A51}"/>
    <dgm:cxn modelId="{39AE6ADC-A4FE-476E-A3DA-606ADF3F7B7C}" type="presOf" srcId="{9308ACC0-368A-4603-AE06-6D7620B569A7}" destId="{14AEB904-BC70-484F-94BD-5F754FF6237F}" srcOrd="0" destOrd="0" presId="urn:microsoft.com/office/officeart/2005/8/layout/radial6"/>
    <dgm:cxn modelId="{5EDA22E6-D024-427C-80F0-7DCB5EAEA986}" type="presOf" srcId="{A0EFB77C-C53F-4778-8E56-4AC55ED0144A}" destId="{A87210EB-1744-42D9-828A-857D040270F1}" srcOrd="0" destOrd="0" presId="urn:microsoft.com/office/officeart/2005/8/layout/radial6"/>
    <dgm:cxn modelId="{D7D24630-5352-49F4-BA5A-E6DD2149D223}" type="presParOf" srcId="{A87210EB-1744-42D9-828A-857D040270F1}" destId="{9B7BCF81-6F6D-4F33-80C8-609B0754EE73}" srcOrd="0" destOrd="0" presId="urn:microsoft.com/office/officeart/2005/8/layout/radial6"/>
    <dgm:cxn modelId="{6BEA184B-CCAD-40F9-BE42-66FC617A076B}" type="presParOf" srcId="{A87210EB-1744-42D9-828A-857D040270F1}" destId="{012A80CA-80DD-471E-94C6-FE96D7C4B55B}" srcOrd="1" destOrd="0" presId="urn:microsoft.com/office/officeart/2005/8/layout/radial6"/>
    <dgm:cxn modelId="{32D4A19F-1F6C-4A1E-952E-C5CFEEE0D53D}" type="presParOf" srcId="{A87210EB-1744-42D9-828A-857D040270F1}" destId="{F9898B5D-9A3C-47CA-B008-629CE925147D}" srcOrd="2" destOrd="0" presId="urn:microsoft.com/office/officeart/2005/8/layout/radial6"/>
    <dgm:cxn modelId="{F8F986DB-9327-458F-BB80-FF300ACD209A}" type="presParOf" srcId="{A87210EB-1744-42D9-828A-857D040270F1}" destId="{A7CE11DF-8462-4797-9A15-8E7807D5122A}" srcOrd="3" destOrd="0" presId="urn:microsoft.com/office/officeart/2005/8/layout/radial6"/>
    <dgm:cxn modelId="{945AD2A8-4E27-41CA-817B-4B7FE7CFA3D7}" type="presParOf" srcId="{A87210EB-1744-42D9-828A-857D040270F1}" destId="{05FBC78F-4F35-4DBA-8B35-BC080D7D8683}" srcOrd="4" destOrd="0" presId="urn:microsoft.com/office/officeart/2005/8/layout/radial6"/>
    <dgm:cxn modelId="{7CEADC6C-53B1-4124-81A9-9E1DE3530F96}" type="presParOf" srcId="{A87210EB-1744-42D9-828A-857D040270F1}" destId="{73CDD777-D963-4AE3-94D8-FE0EBBC1E27C}" srcOrd="5" destOrd="0" presId="urn:microsoft.com/office/officeart/2005/8/layout/radial6"/>
    <dgm:cxn modelId="{EBE1B9C4-F61E-4303-AC00-EC53FB8371BB}" type="presParOf" srcId="{A87210EB-1744-42D9-828A-857D040270F1}" destId="{14AEB904-BC70-484F-94BD-5F754FF6237F}" srcOrd="6" destOrd="0" presId="urn:microsoft.com/office/officeart/2005/8/layout/radial6"/>
    <dgm:cxn modelId="{D9683CAE-35AA-473F-874B-8E55D3D6626D}" type="presParOf" srcId="{A87210EB-1744-42D9-828A-857D040270F1}" destId="{0310082B-1F9F-4763-A143-ACF7C72E801F}" srcOrd="7" destOrd="0" presId="urn:microsoft.com/office/officeart/2005/8/layout/radial6"/>
    <dgm:cxn modelId="{D7A14203-1FFF-435E-A47C-E5EE0F7E7185}" type="presParOf" srcId="{A87210EB-1744-42D9-828A-857D040270F1}" destId="{BCE8B45A-A8B7-4DE5-BF19-6877E183EA0B}" srcOrd="8" destOrd="0" presId="urn:microsoft.com/office/officeart/2005/8/layout/radial6"/>
    <dgm:cxn modelId="{3F51A0A8-01DA-49F4-B95B-95435B549E1A}" type="presParOf" srcId="{A87210EB-1744-42D9-828A-857D040270F1}" destId="{702BC6BE-E194-4C87-AA62-9AB8D4AE1F01}" srcOrd="9" destOrd="0" presId="urn:microsoft.com/office/officeart/2005/8/layout/radial6"/>
    <dgm:cxn modelId="{C3C92C34-31F7-470E-9CF0-E8813A6329C4}" type="presParOf" srcId="{A87210EB-1744-42D9-828A-857D040270F1}" destId="{4003B8A7-EB68-44F5-9F4E-539E96CA8AEA}" srcOrd="10" destOrd="0" presId="urn:microsoft.com/office/officeart/2005/8/layout/radial6"/>
    <dgm:cxn modelId="{05A8D793-4C69-4186-920C-1D594D2337A1}" type="presParOf" srcId="{A87210EB-1744-42D9-828A-857D040270F1}" destId="{4CAB8977-D076-4BBA-BB3B-DC2EE4A619EA}" srcOrd="11" destOrd="0" presId="urn:microsoft.com/office/officeart/2005/8/layout/radial6"/>
    <dgm:cxn modelId="{766D3397-D948-490E-B22F-556E022EAD0A}" type="presParOf" srcId="{A87210EB-1744-42D9-828A-857D040270F1}" destId="{5A0BA610-4F2C-4533-987F-DE320A6876A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7320DA-8D75-43F6-9069-72E20CD6A22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BC38C145-8BC0-4D69-9E66-6A7559E03C69}">
      <dgm:prSet phldrT="[Text]" custT="1"/>
      <dgm:spPr/>
      <dgm:t>
        <a:bodyPr/>
        <a:lstStyle/>
        <a:p>
          <a:r>
            <a:rPr lang="en-US" sz="1100"/>
            <a:t>Strategy</a:t>
          </a:r>
          <a:endParaRPr lang="en-CA" sz="1100"/>
        </a:p>
      </dgm:t>
    </dgm:pt>
    <dgm:pt modelId="{D4E340C5-8960-4C39-BF03-1824A52ECBEB}" type="parTrans" cxnId="{F88A03CB-BCEA-4588-8462-AD1CFDC872C1}">
      <dgm:prSet/>
      <dgm:spPr/>
      <dgm:t>
        <a:bodyPr/>
        <a:lstStyle/>
        <a:p>
          <a:endParaRPr lang="en-CA" sz="1800"/>
        </a:p>
      </dgm:t>
    </dgm:pt>
    <dgm:pt modelId="{DE6F0B92-A05E-4279-AFC4-E1E71EA5BD41}" type="sibTrans" cxnId="{F88A03CB-BCEA-4588-8462-AD1CFDC872C1}">
      <dgm:prSet custT="1"/>
      <dgm:spPr/>
      <dgm:t>
        <a:bodyPr/>
        <a:lstStyle/>
        <a:p>
          <a:endParaRPr lang="en-CA" sz="1800"/>
        </a:p>
      </dgm:t>
    </dgm:pt>
    <dgm:pt modelId="{D0C7E879-20B2-4EE5-839A-5A3F3FD1D118}">
      <dgm:prSet phldrT="[Text]" custT="1"/>
      <dgm:spPr/>
      <dgm:t>
        <a:bodyPr/>
        <a:lstStyle/>
        <a:p>
          <a:r>
            <a:rPr lang="en-US" sz="1100"/>
            <a:t>Plan</a:t>
          </a:r>
          <a:endParaRPr lang="en-CA" sz="1100"/>
        </a:p>
      </dgm:t>
    </dgm:pt>
    <dgm:pt modelId="{09334D00-6276-4BE4-84C4-80341CA12D2D}" type="parTrans" cxnId="{2F41A9BE-7802-431A-B850-E1992F3B5D27}">
      <dgm:prSet/>
      <dgm:spPr/>
      <dgm:t>
        <a:bodyPr/>
        <a:lstStyle/>
        <a:p>
          <a:endParaRPr lang="en-CA" sz="1800"/>
        </a:p>
      </dgm:t>
    </dgm:pt>
    <dgm:pt modelId="{CA4C8930-9B18-4FB8-A047-1DEA4F15072C}" type="sibTrans" cxnId="{2F41A9BE-7802-431A-B850-E1992F3B5D27}">
      <dgm:prSet custT="1"/>
      <dgm:spPr/>
      <dgm:t>
        <a:bodyPr/>
        <a:lstStyle/>
        <a:p>
          <a:endParaRPr lang="en-CA" sz="1800"/>
        </a:p>
      </dgm:t>
    </dgm:pt>
    <dgm:pt modelId="{BAD65BEB-59C7-46C1-AF92-3F4536366FE7}">
      <dgm:prSet phldrT="[Text]" custT="1"/>
      <dgm:spPr/>
      <dgm:t>
        <a:bodyPr/>
        <a:lstStyle/>
        <a:p>
          <a:r>
            <a:rPr lang="en-US" sz="1100"/>
            <a:t>Adopt</a:t>
          </a:r>
        </a:p>
        <a:p>
          <a:r>
            <a:rPr lang="en-US" sz="1100"/>
            <a:t>/Migrate/</a:t>
          </a:r>
        </a:p>
        <a:p>
          <a:r>
            <a:rPr lang="en-US" sz="1100"/>
            <a:t>Innovate</a:t>
          </a:r>
          <a:endParaRPr lang="en-CA" sz="1100"/>
        </a:p>
      </dgm:t>
    </dgm:pt>
    <dgm:pt modelId="{96AC383E-4AA8-4B34-8203-DBEA5426A51D}" type="parTrans" cxnId="{BA860DCF-E367-4975-A142-80DE0A8B83CF}">
      <dgm:prSet/>
      <dgm:spPr/>
      <dgm:t>
        <a:bodyPr/>
        <a:lstStyle/>
        <a:p>
          <a:endParaRPr lang="en-CA" sz="1800"/>
        </a:p>
      </dgm:t>
    </dgm:pt>
    <dgm:pt modelId="{6B3C2B0B-FB4C-41D6-B595-DB4669F39C49}" type="sibTrans" cxnId="{BA860DCF-E367-4975-A142-80DE0A8B83CF}">
      <dgm:prSet custT="1"/>
      <dgm:spPr/>
      <dgm:t>
        <a:bodyPr/>
        <a:lstStyle/>
        <a:p>
          <a:endParaRPr lang="en-CA" sz="1800"/>
        </a:p>
      </dgm:t>
    </dgm:pt>
    <dgm:pt modelId="{72FD3744-3942-40E0-A294-C8C83368ED3A}">
      <dgm:prSet phldrT="[Text]" custT="1"/>
      <dgm:spPr/>
      <dgm:t>
        <a:bodyPr/>
        <a:lstStyle/>
        <a:p>
          <a:r>
            <a:rPr lang="en-US" sz="1100"/>
            <a:t>Ready</a:t>
          </a:r>
          <a:endParaRPr lang="en-CA" sz="1100"/>
        </a:p>
      </dgm:t>
    </dgm:pt>
    <dgm:pt modelId="{B5EF4216-D591-41BF-908A-2853CC955388}" type="parTrans" cxnId="{9CD06BB5-8ACC-4C5C-A9E8-7A374B646243}">
      <dgm:prSet/>
      <dgm:spPr/>
      <dgm:t>
        <a:bodyPr/>
        <a:lstStyle/>
        <a:p>
          <a:endParaRPr lang="en-CA" sz="1800"/>
        </a:p>
      </dgm:t>
    </dgm:pt>
    <dgm:pt modelId="{F297A84C-A9A6-40FA-BE80-5C5684771D49}" type="sibTrans" cxnId="{9CD06BB5-8ACC-4C5C-A9E8-7A374B646243}">
      <dgm:prSet custT="1"/>
      <dgm:spPr/>
      <dgm:t>
        <a:bodyPr/>
        <a:lstStyle/>
        <a:p>
          <a:endParaRPr lang="en-CA" sz="1800"/>
        </a:p>
      </dgm:t>
    </dgm:pt>
    <dgm:pt modelId="{8FC83506-FC7A-4F71-813C-8A3067734E77}" type="pres">
      <dgm:prSet presAssocID="{607320DA-8D75-43F6-9069-72E20CD6A227}" presName="cycle" presStyleCnt="0">
        <dgm:presLayoutVars>
          <dgm:dir/>
          <dgm:resizeHandles val="exact"/>
        </dgm:presLayoutVars>
      </dgm:prSet>
      <dgm:spPr/>
    </dgm:pt>
    <dgm:pt modelId="{210C167D-D6DE-4679-8326-C73342EDCB5D}" type="pres">
      <dgm:prSet presAssocID="{BC38C145-8BC0-4D69-9E66-6A7559E03C69}" presName="node" presStyleLbl="node1" presStyleIdx="0" presStyleCnt="4">
        <dgm:presLayoutVars>
          <dgm:bulletEnabled val="1"/>
        </dgm:presLayoutVars>
      </dgm:prSet>
      <dgm:spPr/>
    </dgm:pt>
    <dgm:pt modelId="{F1863F63-6952-4232-9972-393D7CF4FAB6}" type="pres">
      <dgm:prSet presAssocID="{DE6F0B92-A05E-4279-AFC4-E1E71EA5BD41}" presName="sibTrans" presStyleLbl="sibTrans2D1" presStyleIdx="0" presStyleCnt="4"/>
      <dgm:spPr/>
    </dgm:pt>
    <dgm:pt modelId="{095CAC08-246B-4A00-8DCC-C22EFE086FAF}" type="pres">
      <dgm:prSet presAssocID="{DE6F0B92-A05E-4279-AFC4-E1E71EA5BD41}" presName="connectorText" presStyleLbl="sibTrans2D1" presStyleIdx="0" presStyleCnt="4"/>
      <dgm:spPr/>
    </dgm:pt>
    <dgm:pt modelId="{FDF1CCB5-1771-4363-BF20-972CAC12159E}" type="pres">
      <dgm:prSet presAssocID="{D0C7E879-20B2-4EE5-839A-5A3F3FD1D118}" presName="node" presStyleLbl="node1" presStyleIdx="1" presStyleCnt="4">
        <dgm:presLayoutVars>
          <dgm:bulletEnabled val="1"/>
        </dgm:presLayoutVars>
      </dgm:prSet>
      <dgm:spPr/>
    </dgm:pt>
    <dgm:pt modelId="{F6295C28-103D-4167-BF9E-CEB4C9DC46F2}" type="pres">
      <dgm:prSet presAssocID="{CA4C8930-9B18-4FB8-A047-1DEA4F15072C}" presName="sibTrans" presStyleLbl="sibTrans2D1" presStyleIdx="1" presStyleCnt="4"/>
      <dgm:spPr/>
    </dgm:pt>
    <dgm:pt modelId="{8EB1BB6E-2578-4854-BA7C-11138467A0A2}" type="pres">
      <dgm:prSet presAssocID="{CA4C8930-9B18-4FB8-A047-1DEA4F15072C}" presName="connectorText" presStyleLbl="sibTrans2D1" presStyleIdx="1" presStyleCnt="4"/>
      <dgm:spPr/>
    </dgm:pt>
    <dgm:pt modelId="{935D88AE-421C-485C-A644-5375B58F039F}" type="pres">
      <dgm:prSet presAssocID="{72FD3744-3942-40E0-A294-C8C83368ED3A}" presName="node" presStyleLbl="node1" presStyleIdx="2" presStyleCnt="4">
        <dgm:presLayoutVars>
          <dgm:bulletEnabled val="1"/>
        </dgm:presLayoutVars>
      </dgm:prSet>
      <dgm:spPr/>
    </dgm:pt>
    <dgm:pt modelId="{BB79DAD2-A1BF-40C9-8061-0C739DD7F20D}" type="pres">
      <dgm:prSet presAssocID="{F297A84C-A9A6-40FA-BE80-5C5684771D49}" presName="sibTrans" presStyleLbl="sibTrans2D1" presStyleIdx="2" presStyleCnt="4"/>
      <dgm:spPr/>
    </dgm:pt>
    <dgm:pt modelId="{449FF9A2-BD0A-42BC-887C-D9762A9C8A65}" type="pres">
      <dgm:prSet presAssocID="{F297A84C-A9A6-40FA-BE80-5C5684771D49}" presName="connectorText" presStyleLbl="sibTrans2D1" presStyleIdx="2" presStyleCnt="4"/>
      <dgm:spPr/>
    </dgm:pt>
    <dgm:pt modelId="{BCB690AA-6568-4246-8EFC-7AC6AC8CCE34}" type="pres">
      <dgm:prSet presAssocID="{BAD65BEB-59C7-46C1-AF92-3F4536366FE7}" presName="node" presStyleLbl="node1" presStyleIdx="3" presStyleCnt="4">
        <dgm:presLayoutVars>
          <dgm:bulletEnabled val="1"/>
        </dgm:presLayoutVars>
      </dgm:prSet>
      <dgm:spPr/>
    </dgm:pt>
    <dgm:pt modelId="{B93C68E4-7C99-4062-91A3-D5BAEE66660F}" type="pres">
      <dgm:prSet presAssocID="{6B3C2B0B-FB4C-41D6-B595-DB4669F39C49}" presName="sibTrans" presStyleLbl="sibTrans2D1" presStyleIdx="3" presStyleCnt="4"/>
      <dgm:spPr/>
    </dgm:pt>
    <dgm:pt modelId="{D6362E5E-2365-42E5-93EC-2B7DAF9BA2B6}" type="pres">
      <dgm:prSet presAssocID="{6B3C2B0B-FB4C-41D6-B595-DB4669F39C49}" presName="connectorText" presStyleLbl="sibTrans2D1" presStyleIdx="3" presStyleCnt="4"/>
      <dgm:spPr/>
    </dgm:pt>
  </dgm:ptLst>
  <dgm:cxnLst>
    <dgm:cxn modelId="{70517A05-3999-4151-BDCB-EA1CC2A6D9FE}" type="presOf" srcId="{BAD65BEB-59C7-46C1-AF92-3F4536366FE7}" destId="{BCB690AA-6568-4246-8EFC-7AC6AC8CCE34}" srcOrd="0" destOrd="0" presId="urn:microsoft.com/office/officeart/2005/8/layout/cycle2"/>
    <dgm:cxn modelId="{CE504816-60EF-4E42-A099-F452CF7AFF34}" type="presOf" srcId="{F297A84C-A9A6-40FA-BE80-5C5684771D49}" destId="{449FF9A2-BD0A-42BC-887C-D9762A9C8A65}" srcOrd="1" destOrd="0" presId="urn:microsoft.com/office/officeart/2005/8/layout/cycle2"/>
    <dgm:cxn modelId="{90469017-EB3E-4F39-A639-310E03436104}" type="presOf" srcId="{CA4C8930-9B18-4FB8-A047-1DEA4F15072C}" destId="{F6295C28-103D-4167-BF9E-CEB4C9DC46F2}" srcOrd="0" destOrd="0" presId="urn:microsoft.com/office/officeart/2005/8/layout/cycle2"/>
    <dgm:cxn modelId="{6FC58D21-F147-4A41-AB8A-D5EAA3BA8375}" type="presOf" srcId="{607320DA-8D75-43F6-9069-72E20CD6A227}" destId="{8FC83506-FC7A-4F71-813C-8A3067734E77}" srcOrd="0" destOrd="0" presId="urn:microsoft.com/office/officeart/2005/8/layout/cycle2"/>
    <dgm:cxn modelId="{6ECDF633-6AC6-4EB5-B1EE-D4A1433C6A16}" type="presOf" srcId="{D0C7E879-20B2-4EE5-839A-5A3F3FD1D118}" destId="{FDF1CCB5-1771-4363-BF20-972CAC12159E}" srcOrd="0" destOrd="0" presId="urn:microsoft.com/office/officeart/2005/8/layout/cycle2"/>
    <dgm:cxn modelId="{B6253347-8C17-48D7-8280-9F103A423073}" type="presOf" srcId="{6B3C2B0B-FB4C-41D6-B595-DB4669F39C49}" destId="{B93C68E4-7C99-4062-91A3-D5BAEE66660F}" srcOrd="0" destOrd="0" presId="urn:microsoft.com/office/officeart/2005/8/layout/cycle2"/>
    <dgm:cxn modelId="{E8529067-586F-40BE-A987-B938033DD72F}" type="presOf" srcId="{DE6F0B92-A05E-4279-AFC4-E1E71EA5BD41}" destId="{095CAC08-246B-4A00-8DCC-C22EFE086FAF}" srcOrd="1" destOrd="0" presId="urn:microsoft.com/office/officeart/2005/8/layout/cycle2"/>
    <dgm:cxn modelId="{1020554B-6F2A-42DE-B9EA-91A580C80EC4}" type="presOf" srcId="{72FD3744-3942-40E0-A294-C8C83368ED3A}" destId="{935D88AE-421C-485C-A644-5375B58F039F}" srcOrd="0" destOrd="0" presId="urn:microsoft.com/office/officeart/2005/8/layout/cycle2"/>
    <dgm:cxn modelId="{092D6852-A360-475D-B9C1-E90A8C42007D}" type="presOf" srcId="{DE6F0B92-A05E-4279-AFC4-E1E71EA5BD41}" destId="{F1863F63-6952-4232-9972-393D7CF4FAB6}" srcOrd="0" destOrd="0" presId="urn:microsoft.com/office/officeart/2005/8/layout/cycle2"/>
    <dgm:cxn modelId="{9E6F0189-8B3B-4117-A20A-A47E06350455}" type="presOf" srcId="{6B3C2B0B-FB4C-41D6-B595-DB4669F39C49}" destId="{D6362E5E-2365-42E5-93EC-2B7DAF9BA2B6}" srcOrd="1" destOrd="0" presId="urn:microsoft.com/office/officeart/2005/8/layout/cycle2"/>
    <dgm:cxn modelId="{E324EC93-AE28-4C70-A11B-DD2AB4DD4C99}" type="presOf" srcId="{CA4C8930-9B18-4FB8-A047-1DEA4F15072C}" destId="{8EB1BB6E-2578-4854-BA7C-11138467A0A2}" srcOrd="1" destOrd="0" presId="urn:microsoft.com/office/officeart/2005/8/layout/cycle2"/>
    <dgm:cxn modelId="{26465494-751D-42A6-A8B1-D92E788ED854}" type="presOf" srcId="{BC38C145-8BC0-4D69-9E66-6A7559E03C69}" destId="{210C167D-D6DE-4679-8326-C73342EDCB5D}" srcOrd="0" destOrd="0" presId="urn:microsoft.com/office/officeart/2005/8/layout/cycle2"/>
    <dgm:cxn modelId="{9CD06BB5-8ACC-4C5C-A9E8-7A374B646243}" srcId="{607320DA-8D75-43F6-9069-72E20CD6A227}" destId="{72FD3744-3942-40E0-A294-C8C83368ED3A}" srcOrd="2" destOrd="0" parTransId="{B5EF4216-D591-41BF-908A-2853CC955388}" sibTransId="{F297A84C-A9A6-40FA-BE80-5C5684771D49}"/>
    <dgm:cxn modelId="{2F41A9BE-7802-431A-B850-E1992F3B5D27}" srcId="{607320DA-8D75-43F6-9069-72E20CD6A227}" destId="{D0C7E879-20B2-4EE5-839A-5A3F3FD1D118}" srcOrd="1" destOrd="0" parTransId="{09334D00-6276-4BE4-84C4-80341CA12D2D}" sibTransId="{CA4C8930-9B18-4FB8-A047-1DEA4F15072C}"/>
    <dgm:cxn modelId="{F88A03CB-BCEA-4588-8462-AD1CFDC872C1}" srcId="{607320DA-8D75-43F6-9069-72E20CD6A227}" destId="{BC38C145-8BC0-4D69-9E66-6A7559E03C69}" srcOrd="0" destOrd="0" parTransId="{D4E340C5-8960-4C39-BF03-1824A52ECBEB}" sibTransId="{DE6F0B92-A05E-4279-AFC4-E1E71EA5BD41}"/>
    <dgm:cxn modelId="{871A6DCD-E4CC-4A65-918B-79628F8CFCE3}" type="presOf" srcId="{F297A84C-A9A6-40FA-BE80-5C5684771D49}" destId="{BB79DAD2-A1BF-40C9-8061-0C739DD7F20D}" srcOrd="0" destOrd="0" presId="urn:microsoft.com/office/officeart/2005/8/layout/cycle2"/>
    <dgm:cxn modelId="{BA860DCF-E367-4975-A142-80DE0A8B83CF}" srcId="{607320DA-8D75-43F6-9069-72E20CD6A227}" destId="{BAD65BEB-59C7-46C1-AF92-3F4536366FE7}" srcOrd="3" destOrd="0" parTransId="{96AC383E-4AA8-4B34-8203-DBEA5426A51D}" sibTransId="{6B3C2B0B-FB4C-41D6-B595-DB4669F39C49}"/>
    <dgm:cxn modelId="{5C4F00C1-49E0-4910-AA43-4FEA9C43BCDD}" type="presParOf" srcId="{8FC83506-FC7A-4F71-813C-8A3067734E77}" destId="{210C167D-D6DE-4679-8326-C73342EDCB5D}" srcOrd="0" destOrd="0" presId="urn:microsoft.com/office/officeart/2005/8/layout/cycle2"/>
    <dgm:cxn modelId="{94F9CE4C-C6C8-4784-8BE5-77CFD97FD7FC}" type="presParOf" srcId="{8FC83506-FC7A-4F71-813C-8A3067734E77}" destId="{F1863F63-6952-4232-9972-393D7CF4FAB6}" srcOrd="1" destOrd="0" presId="urn:microsoft.com/office/officeart/2005/8/layout/cycle2"/>
    <dgm:cxn modelId="{819006FF-EA96-4070-BEE3-F3FF9798DC04}" type="presParOf" srcId="{F1863F63-6952-4232-9972-393D7CF4FAB6}" destId="{095CAC08-246B-4A00-8DCC-C22EFE086FAF}" srcOrd="0" destOrd="0" presId="urn:microsoft.com/office/officeart/2005/8/layout/cycle2"/>
    <dgm:cxn modelId="{C5D47CD3-4986-4FE4-A51F-17C8633C17AA}" type="presParOf" srcId="{8FC83506-FC7A-4F71-813C-8A3067734E77}" destId="{FDF1CCB5-1771-4363-BF20-972CAC12159E}" srcOrd="2" destOrd="0" presId="urn:microsoft.com/office/officeart/2005/8/layout/cycle2"/>
    <dgm:cxn modelId="{2CE460F3-D926-4AB8-AE79-BCB570A831DA}" type="presParOf" srcId="{8FC83506-FC7A-4F71-813C-8A3067734E77}" destId="{F6295C28-103D-4167-BF9E-CEB4C9DC46F2}" srcOrd="3" destOrd="0" presId="urn:microsoft.com/office/officeart/2005/8/layout/cycle2"/>
    <dgm:cxn modelId="{03E7A3DF-9E42-4B9C-B7E9-DBFC814B2B56}" type="presParOf" srcId="{F6295C28-103D-4167-BF9E-CEB4C9DC46F2}" destId="{8EB1BB6E-2578-4854-BA7C-11138467A0A2}" srcOrd="0" destOrd="0" presId="urn:microsoft.com/office/officeart/2005/8/layout/cycle2"/>
    <dgm:cxn modelId="{07ACEF97-0E97-4388-84AE-484D814A2ED2}" type="presParOf" srcId="{8FC83506-FC7A-4F71-813C-8A3067734E77}" destId="{935D88AE-421C-485C-A644-5375B58F039F}" srcOrd="4" destOrd="0" presId="urn:microsoft.com/office/officeart/2005/8/layout/cycle2"/>
    <dgm:cxn modelId="{A8B731D8-FB60-434C-BFA9-40F6557387EC}" type="presParOf" srcId="{8FC83506-FC7A-4F71-813C-8A3067734E77}" destId="{BB79DAD2-A1BF-40C9-8061-0C739DD7F20D}" srcOrd="5" destOrd="0" presId="urn:microsoft.com/office/officeart/2005/8/layout/cycle2"/>
    <dgm:cxn modelId="{A19EF534-5930-43AA-BE3D-341419EA1346}" type="presParOf" srcId="{BB79DAD2-A1BF-40C9-8061-0C739DD7F20D}" destId="{449FF9A2-BD0A-42BC-887C-D9762A9C8A65}" srcOrd="0" destOrd="0" presId="urn:microsoft.com/office/officeart/2005/8/layout/cycle2"/>
    <dgm:cxn modelId="{F1A66EC2-723B-4AB9-A9C6-206D41F2C80E}" type="presParOf" srcId="{8FC83506-FC7A-4F71-813C-8A3067734E77}" destId="{BCB690AA-6568-4246-8EFC-7AC6AC8CCE34}" srcOrd="6" destOrd="0" presId="urn:microsoft.com/office/officeart/2005/8/layout/cycle2"/>
    <dgm:cxn modelId="{C89C24E2-E25B-4E49-9EBF-660F1544D84F}" type="presParOf" srcId="{8FC83506-FC7A-4F71-813C-8A3067734E77}" destId="{B93C68E4-7C99-4062-91A3-D5BAEE66660F}" srcOrd="7" destOrd="0" presId="urn:microsoft.com/office/officeart/2005/8/layout/cycle2"/>
    <dgm:cxn modelId="{5F395812-8048-4C7F-A51D-03D033FC0029}" type="presParOf" srcId="{B93C68E4-7C99-4062-91A3-D5BAEE66660F}" destId="{D6362E5E-2365-42E5-93EC-2B7DAF9BA2B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7320DA-8D75-43F6-9069-72E20CD6A22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BC38C145-8BC0-4D69-9E66-6A7559E03C69}">
      <dgm:prSet phldrT="[Text]" custT="1"/>
      <dgm:spPr/>
      <dgm:t>
        <a:bodyPr/>
        <a:lstStyle/>
        <a:p>
          <a:r>
            <a:rPr lang="en-US" sz="1100"/>
            <a:t>Strategy</a:t>
          </a:r>
          <a:endParaRPr lang="en-CA" sz="1100"/>
        </a:p>
      </dgm:t>
    </dgm:pt>
    <dgm:pt modelId="{D4E340C5-8960-4C39-BF03-1824A52ECBEB}" type="parTrans" cxnId="{F88A03CB-BCEA-4588-8462-AD1CFDC872C1}">
      <dgm:prSet/>
      <dgm:spPr/>
      <dgm:t>
        <a:bodyPr/>
        <a:lstStyle/>
        <a:p>
          <a:endParaRPr lang="en-CA" sz="1800"/>
        </a:p>
      </dgm:t>
    </dgm:pt>
    <dgm:pt modelId="{DE6F0B92-A05E-4279-AFC4-E1E71EA5BD41}" type="sibTrans" cxnId="{F88A03CB-BCEA-4588-8462-AD1CFDC872C1}">
      <dgm:prSet custT="1"/>
      <dgm:spPr/>
      <dgm:t>
        <a:bodyPr/>
        <a:lstStyle/>
        <a:p>
          <a:endParaRPr lang="en-CA" sz="1800"/>
        </a:p>
      </dgm:t>
    </dgm:pt>
    <dgm:pt modelId="{D0C7E879-20B2-4EE5-839A-5A3F3FD1D118}">
      <dgm:prSet phldrT="[Text]" custT="1"/>
      <dgm:spPr/>
      <dgm:t>
        <a:bodyPr/>
        <a:lstStyle/>
        <a:p>
          <a:r>
            <a:rPr lang="en-US" sz="1100"/>
            <a:t>Plan</a:t>
          </a:r>
          <a:endParaRPr lang="en-CA" sz="1100"/>
        </a:p>
      </dgm:t>
    </dgm:pt>
    <dgm:pt modelId="{09334D00-6276-4BE4-84C4-80341CA12D2D}" type="parTrans" cxnId="{2F41A9BE-7802-431A-B850-E1992F3B5D27}">
      <dgm:prSet/>
      <dgm:spPr/>
      <dgm:t>
        <a:bodyPr/>
        <a:lstStyle/>
        <a:p>
          <a:endParaRPr lang="en-CA" sz="1800"/>
        </a:p>
      </dgm:t>
    </dgm:pt>
    <dgm:pt modelId="{CA4C8930-9B18-4FB8-A047-1DEA4F15072C}" type="sibTrans" cxnId="{2F41A9BE-7802-431A-B850-E1992F3B5D27}">
      <dgm:prSet custT="1"/>
      <dgm:spPr/>
      <dgm:t>
        <a:bodyPr/>
        <a:lstStyle/>
        <a:p>
          <a:endParaRPr lang="en-CA" sz="1800"/>
        </a:p>
      </dgm:t>
    </dgm:pt>
    <dgm:pt modelId="{BAD65BEB-59C7-46C1-AF92-3F4536366FE7}">
      <dgm:prSet phldrT="[Text]" custT="1"/>
      <dgm:spPr/>
      <dgm:t>
        <a:bodyPr/>
        <a:lstStyle/>
        <a:p>
          <a:r>
            <a:rPr lang="en-US" sz="1100"/>
            <a:t>Adopt</a:t>
          </a:r>
        </a:p>
        <a:p>
          <a:r>
            <a:rPr lang="en-US" sz="1100"/>
            <a:t>/Migrate/</a:t>
          </a:r>
        </a:p>
        <a:p>
          <a:r>
            <a:rPr lang="en-US" sz="1100"/>
            <a:t>Innovate</a:t>
          </a:r>
          <a:endParaRPr lang="en-CA" sz="1100"/>
        </a:p>
      </dgm:t>
    </dgm:pt>
    <dgm:pt modelId="{96AC383E-4AA8-4B34-8203-DBEA5426A51D}" type="parTrans" cxnId="{BA860DCF-E367-4975-A142-80DE0A8B83CF}">
      <dgm:prSet/>
      <dgm:spPr/>
      <dgm:t>
        <a:bodyPr/>
        <a:lstStyle/>
        <a:p>
          <a:endParaRPr lang="en-CA" sz="1800"/>
        </a:p>
      </dgm:t>
    </dgm:pt>
    <dgm:pt modelId="{6B3C2B0B-FB4C-41D6-B595-DB4669F39C49}" type="sibTrans" cxnId="{BA860DCF-E367-4975-A142-80DE0A8B83CF}">
      <dgm:prSet custT="1"/>
      <dgm:spPr/>
      <dgm:t>
        <a:bodyPr/>
        <a:lstStyle/>
        <a:p>
          <a:endParaRPr lang="en-CA" sz="1800"/>
        </a:p>
      </dgm:t>
    </dgm:pt>
    <dgm:pt modelId="{72FD3744-3942-40E0-A294-C8C83368ED3A}">
      <dgm:prSet phldrT="[Text]" custT="1"/>
      <dgm:spPr/>
      <dgm:t>
        <a:bodyPr/>
        <a:lstStyle/>
        <a:p>
          <a:r>
            <a:rPr lang="en-US" sz="1100"/>
            <a:t>Ready</a:t>
          </a:r>
          <a:endParaRPr lang="en-CA" sz="1100"/>
        </a:p>
      </dgm:t>
    </dgm:pt>
    <dgm:pt modelId="{B5EF4216-D591-41BF-908A-2853CC955388}" type="parTrans" cxnId="{9CD06BB5-8ACC-4C5C-A9E8-7A374B646243}">
      <dgm:prSet/>
      <dgm:spPr/>
      <dgm:t>
        <a:bodyPr/>
        <a:lstStyle/>
        <a:p>
          <a:endParaRPr lang="en-CA" sz="1800"/>
        </a:p>
      </dgm:t>
    </dgm:pt>
    <dgm:pt modelId="{F297A84C-A9A6-40FA-BE80-5C5684771D49}" type="sibTrans" cxnId="{9CD06BB5-8ACC-4C5C-A9E8-7A374B646243}">
      <dgm:prSet custT="1"/>
      <dgm:spPr/>
      <dgm:t>
        <a:bodyPr/>
        <a:lstStyle/>
        <a:p>
          <a:endParaRPr lang="en-CA" sz="1800"/>
        </a:p>
      </dgm:t>
    </dgm:pt>
    <dgm:pt modelId="{8FC83506-FC7A-4F71-813C-8A3067734E77}" type="pres">
      <dgm:prSet presAssocID="{607320DA-8D75-43F6-9069-72E20CD6A227}" presName="cycle" presStyleCnt="0">
        <dgm:presLayoutVars>
          <dgm:dir/>
          <dgm:resizeHandles val="exact"/>
        </dgm:presLayoutVars>
      </dgm:prSet>
      <dgm:spPr/>
    </dgm:pt>
    <dgm:pt modelId="{210C167D-D6DE-4679-8326-C73342EDCB5D}" type="pres">
      <dgm:prSet presAssocID="{BC38C145-8BC0-4D69-9E66-6A7559E03C69}" presName="node" presStyleLbl="node1" presStyleIdx="0" presStyleCnt="4">
        <dgm:presLayoutVars>
          <dgm:bulletEnabled val="1"/>
        </dgm:presLayoutVars>
      </dgm:prSet>
      <dgm:spPr/>
    </dgm:pt>
    <dgm:pt modelId="{F1863F63-6952-4232-9972-393D7CF4FAB6}" type="pres">
      <dgm:prSet presAssocID="{DE6F0B92-A05E-4279-AFC4-E1E71EA5BD41}" presName="sibTrans" presStyleLbl="sibTrans2D1" presStyleIdx="0" presStyleCnt="4"/>
      <dgm:spPr/>
    </dgm:pt>
    <dgm:pt modelId="{095CAC08-246B-4A00-8DCC-C22EFE086FAF}" type="pres">
      <dgm:prSet presAssocID="{DE6F0B92-A05E-4279-AFC4-E1E71EA5BD41}" presName="connectorText" presStyleLbl="sibTrans2D1" presStyleIdx="0" presStyleCnt="4"/>
      <dgm:spPr/>
    </dgm:pt>
    <dgm:pt modelId="{FDF1CCB5-1771-4363-BF20-972CAC12159E}" type="pres">
      <dgm:prSet presAssocID="{D0C7E879-20B2-4EE5-839A-5A3F3FD1D118}" presName="node" presStyleLbl="node1" presStyleIdx="1" presStyleCnt="4">
        <dgm:presLayoutVars>
          <dgm:bulletEnabled val="1"/>
        </dgm:presLayoutVars>
      </dgm:prSet>
      <dgm:spPr/>
    </dgm:pt>
    <dgm:pt modelId="{F6295C28-103D-4167-BF9E-CEB4C9DC46F2}" type="pres">
      <dgm:prSet presAssocID="{CA4C8930-9B18-4FB8-A047-1DEA4F15072C}" presName="sibTrans" presStyleLbl="sibTrans2D1" presStyleIdx="1" presStyleCnt="4"/>
      <dgm:spPr/>
    </dgm:pt>
    <dgm:pt modelId="{8EB1BB6E-2578-4854-BA7C-11138467A0A2}" type="pres">
      <dgm:prSet presAssocID="{CA4C8930-9B18-4FB8-A047-1DEA4F15072C}" presName="connectorText" presStyleLbl="sibTrans2D1" presStyleIdx="1" presStyleCnt="4"/>
      <dgm:spPr/>
    </dgm:pt>
    <dgm:pt modelId="{935D88AE-421C-485C-A644-5375B58F039F}" type="pres">
      <dgm:prSet presAssocID="{72FD3744-3942-40E0-A294-C8C83368ED3A}" presName="node" presStyleLbl="node1" presStyleIdx="2" presStyleCnt="4">
        <dgm:presLayoutVars>
          <dgm:bulletEnabled val="1"/>
        </dgm:presLayoutVars>
      </dgm:prSet>
      <dgm:spPr/>
    </dgm:pt>
    <dgm:pt modelId="{BB79DAD2-A1BF-40C9-8061-0C739DD7F20D}" type="pres">
      <dgm:prSet presAssocID="{F297A84C-A9A6-40FA-BE80-5C5684771D49}" presName="sibTrans" presStyleLbl="sibTrans2D1" presStyleIdx="2" presStyleCnt="4"/>
      <dgm:spPr/>
    </dgm:pt>
    <dgm:pt modelId="{449FF9A2-BD0A-42BC-887C-D9762A9C8A65}" type="pres">
      <dgm:prSet presAssocID="{F297A84C-A9A6-40FA-BE80-5C5684771D49}" presName="connectorText" presStyleLbl="sibTrans2D1" presStyleIdx="2" presStyleCnt="4"/>
      <dgm:spPr/>
    </dgm:pt>
    <dgm:pt modelId="{BCB690AA-6568-4246-8EFC-7AC6AC8CCE34}" type="pres">
      <dgm:prSet presAssocID="{BAD65BEB-59C7-46C1-AF92-3F4536366FE7}" presName="node" presStyleLbl="node1" presStyleIdx="3" presStyleCnt="4">
        <dgm:presLayoutVars>
          <dgm:bulletEnabled val="1"/>
        </dgm:presLayoutVars>
      </dgm:prSet>
      <dgm:spPr/>
    </dgm:pt>
    <dgm:pt modelId="{B93C68E4-7C99-4062-91A3-D5BAEE66660F}" type="pres">
      <dgm:prSet presAssocID="{6B3C2B0B-FB4C-41D6-B595-DB4669F39C49}" presName="sibTrans" presStyleLbl="sibTrans2D1" presStyleIdx="3" presStyleCnt="4"/>
      <dgm:spPr/>
    </dgm:pt>
    <dgm:pt modelId="{D6362E5E-2365-42E5-93EC-2B7DAF9BA2B6}" type="pres">
      <dgm:prSet presAssocID="{6B3C2B0B-FB4C-41D6-B595-DB4669F39C49}" presName="connectorText" presStyleLbl="sibTrans2D1" presStyleIdx="3" presStyleCnt="4"/>
      <dgm:spPr/>
    </dgm:pt>
  </dgm:ptLst>
  <dgm:cxnLst>
    <dgm:cxn modelId="{70517A05-3999-4151-BDCB-EA1CC2A6D9FE}" type="presOf" srcId="{BAD65BEB-59C7-46C1-AF92-3F4536366FE7}" destId="{BCB690AA-6568-4246-8EFC-7AC6AC8CCE34}" srcOrd="0" destOrd="0" presId="urn:microsoft.com/office/officeart/2005/8/layout/cycle2"/>
    <dgm:cxn modelId="{CE504816-60EF-4E42-A099-F452CF7AFF34}" type="presOf" srcId="{F297A84C-A9A6-40FA-BE80-5C5684771D49}" destId="{449FF9A2-BD0A-42BC-887C-D9762A9C8A65}" srcOrd="1" destOrd="0" presId="urn:microsoft.com/office/officeart/2005/8/layout/cycle2"/>
    <dgm:cxn modelId="{90469017-EB3E-4F39-A639-310E03436104}" type="presOf" srcId="{CA4C8930-9B18-4FB8-A047-1DEA4F15072C}" destId="{F6295C28-103D-4167-BF9E-CEB4C9DC46F2}" srcOrd="0" destOrd="0" presId="urn:microsoft.com/office/officeart/2005/8/layout/cycle2"/>
    <dgm:cxn modelId="{6FC58D21-F147-4A41-AB8A-D5EAA3BA8375}" type="presOf" srcId="{607320DA-8D75-43F6-9069-72E20CD6A227}" destId="{8FC83506-FC7A-4F71-813C-8A3067734E77}" srcOrd="0" destOrd="0" presId="urn:microsoft.com/office/officeart/2005/8/layout/cycle2"/>
    <dgm:cxn modelId="{6ECDF633-6AC6-4EB5-B1EE-D4A1433C6A16}" type="presOf" srcId="{D0C7E879-20B2-4EE5-839A-5A3F3FD1D118}" destId="{FDF1CCB5-1771-4363-BF20-972CAC12159E}" srcOrd="0" destOrd="0" presId="urn:microsoft.com/office/officeart/2005/8/layout/cycle2"/>
    <dgm:cxn modelId="{B6253347-8C17-48D7-8280-9F103A423073}" type="presOf" srcId="{6B3C2B0B-FB4C-41D6-B595-DB4669F39C49}" destId="{B93C68E4-7C99-4062-91A3-D5BAEE66660F}" srcOrd="0" destOrd="0" presId="urn:microsoft.com/office/officeart/2005/8/layout/cycle2"/>
    <dgm:cxn modelId="{E8529067-586F-40BE-A987-B938033DD72F}" type="presOf" srcId="{DE6F0B92-A05E-4279-AFC4-E1E71EA5BD41}" destId="{095CAC08-246B-4A00-8DCC-C22EFE086FAF}" srcOrd="1" destOrd="0" presId="urn:microsoft.com/office/officeart/2005/8/layout/cycle2"/>
    <dgm:cxn modelId="{1020554B-6F2A-42DE-B9EA-91A580C80EC4}" type="presOf" srcId="{72FD3744-3942-40E0-A294-C8C83368ED3A}" destId="{935D88AE-421C-485C-A644-5375B58F039F}" srcOrd="0" destOrd="0" presId="urn:microsoft.com/office/officeart/2005/8/layout/cycle2"/>
    <dgm:cxn modelId="{092D6852-A360-475D-B9C1-E90A8C42007D}" type="presOf" srcId="{DE6F0B92-A05E-4279-AFC4-E1E71EA5BD41}" destId="{F1863F63-6952-4232-9972-393D7CF4FAB6}" srcOrd="0" destOrd="0" presId="urn:microsoft.com/office/officeart/2005/8/layout/cycle2"/>
    <dgm:cxn modelId="{9E6F0189-8B3B-4117-A20A-A47E06350455}" type="presOf" srcId="{6B3C2B0B-FB4C-41D6-B595-DB4669F39C49}" destId="{D6362E5E-2365-42E5-93EC-2B7DAF9BA2B6}" srcOrd="1" destOrd="0" presId="urn:microsoft.com/office/officeart/2005/8/layout/cycle2"/>
    <dgm:cxn modelId="{E324EC93-AE28-4C70-A11B-DD2AB4DD4C99}" type="presOf" srcId="{CA4C8930-9B18-4FB8-A047-1DEA4F15072C}" destId="{8EB1BB6E-2578-4854-BA7C-11138467A0A2}" srcOrd="1" destOrd="0" presId="urn:microsoft.com/office/officeart/2005/8/layout/cycle2"/>
    <dgm:cxn modelId="{26465494-751D-42A6-A8B1-D92E788ED854}" type="presOf" srcId="{BC38C145-8BC0-4D69-9E66-6A7559E03C69}" destId="{210C167D-D6DE-4679-8326-C73342EDCB5D}" srcOrd="0" destOrd="0" presId="urn:microsoft.com/office/officeart/2005/8/layout/cycle2"/>
    <dgm:cxn modelId="{9CD06BB5-8ACC-4C5C-A9E8-7A374B646243}" srcId="{607320DA-8D75-43F6-9069-72E20CD6A227}" destId="{72FD3744-3942-40E0-A294-C8C83368ED3A}" srcOrd="2" destOrd="0" parTransId="{B5EF4216-D591-41BF-908A-2853CC955388}" sibTransId="{F297A84C-A9A6-40FA-BE80-5C5684771D49}"/>
    <dgm:cxn modelId="{2F41A9BE-7802-431A-B850-E1992F3B5D27}" srcId="{607320DA-8D75-43F6-9069-72E20CD6A227}" destId="{D0C7E879-20B2-4EE5-839A-5A3F3FD1D118}" srcOrd="1" destOrd="0" parTransId="{09334D00-6276-4BE4-84C4-80341CA12D2D}" sibTransId="{CA4C8930-9B18-4FB8-A047-1DEA4F15072C}"/>
    <dgm:cxn modelId="{F88A03CB-BCEA-4588-8462-AD1CFDC872C1}" srcId="{607320DA-8D75-43F6-9069-72E20CD6A227}" destId="{BC38C145-8BC0-4D69-9E66-6A7559E03C69}" srcOrd="0" destOrd="0" parTransId="{D4E340C5-8960-4C39-BF03-1824A52ECBEB}" sibTransId="{DE6F0B92-A05E-4279-AFC4-E1E71EA5BD41}"/>
    <dgm:cxn modelId="{871A6DCD-E4CC-4A65-918B-79628F8CFCE3}" type="presOf" srcId="{F297A84C-A9A6-40FA-BE80-5C5684771D49}" destId="{BB79DAD2-A1BF-40C9-8061-0C739DD7F20D}" srcOrd="0" destOrd="0" presId="urn:microsoft.com/office/officeart/2005/8/layout/cycle2"/>
    <dgm:cxn modelId="{BA860DCF-E367-4975-A142-80DE0A8B83CF}" srcId="{607320DA-8D75-43F6-9069-72E20CD6A227}" destId="{BAD65BEB-59C7-46C1-AF92-3F4536366FE7}" srcOrd="3" destOrd="0" parTransId="{96AC383E-4AA8-4B34-8203-DBEA5426A51D}" sibTransId="{6B3C2B0B-FB4C-41D6-B595-DB4669F39C49}"/>
    <dgm:cxn modelId="{5C4F00C1-49E0-4910-AA43-4FEA9C43BCDD}" type="presParOf" srcId="{8FC83506-FC7A-4F71-813C-8A3067734E77}" destId="{210C167D-D6DE-4679-8326-C73342EDCB5D}" srcOrd="0" destOrd="0" presId="urn:microsoft.com/office/officeart/2005/8/layout/cycle2"/>
    <dgm:cxn modelId="{94F9CE4C-C6C8-4784-8BE5-77CFD97FD7FC}" type="presParOf" srcId="{8FC83506-FC7A-4F71-813C-8A3067734E77}" destId="{F1863F63-6952-4232-9972-393D7CF4FAB6}" srcOrd="1" destOrd="0" presId="urn:microsoft.com/office/officeart/2005/8/layout/cycle2"/>
    <dgm:cxn modelId="{819006FF-EA96-4070-BEE3-F3FF9798DC04}" type="presParOf" srcId="{F1863F63-6952-4232-9972-393D7CF4FAB6}" destId="{095CAC08-246B-4A00-8DCC-C22EFE086FAF}" srcOrd="0" destOrd="0" presId="urn:microsoft.com/office/officeart/2005/8/layout/cycle2"/>
    <dgm:cxn modelId="{C5D47CD3-4986-4FE4-A51F-17C8633C17AA}" type="presParOf" srcId="{8FC83506-FC7A-4F71-813C-8A3067734E77}" destId="{FDF1CCB5-1771-4363-BF20-972CAC12159E}" srcOrd="2" destOrd="0" presId="urn:microsoft.com/office/officeart/2005/8/layout/cycle2"/>
    <dgm:cxn modelId="{2CE460F3-D926-4AB8-AE79-BCB570A831DA}" type="presParOf" srcId="{8FC83506-FC7A-4F71-813C-8A3067734E77}" destId="{F6295C28-103D-4167-BF9E-CEB4C9DC46F2}" srcOrd="3" destOrd="0" presId="urn:microsoft.com/office/officeart/2005/8/layout/cycle2"/>
    <dgm:cxn modelId="{03E7A3DF-9E42-4B9C-B7E9-DBFC814B2B56}" type="presParOf" srcId="{F6295C28-103D-4167-BF9E-CEB4C9DC46F2}" destId="{8EB1BB6E-2578-4854-BA7C-11138467A0A2}" srcOrd="0" destOrd="0" presId="urn:microsoft.com/office/officeart/2005/8/layout/cycle2"/>
    <dgm:cxn modelId="{07ACEF97-0E97-4388-84AE-484D814A2ED2}" type="presParOf" srcId="{8FC83506-FC7A-4F71-813C-8A3067734E77}" destId="{935D88AE-421C-485C-A644-5375B58F039F}" srcOrd="4" destOrd="0" presId="urn:microsoft.com/office/officeart/2005/8/layout/cycle2"/>
    <dgm:cxn modelId="{A8B731D8-FB60-434C-BFA9-40F6557387EC}" type="presParOf" srcId="{8FC83506-FC7A-4F71-813C-8A3067734E77}" destId="{BB79DAD2-A1BF-40C9-8061-0C739DD7F20D}" srcOrd="5" destOrd="0" presId="urn:microsoft.com/office/officeart/2005/8/layout/cycle2"/>
    <dgm:cxn modelId="{A19EF534-5930-43AA-BE3D-341419EA1346}" type="presParOf" srcId="{BB79DAD2-A1BF-40C9-8061-0C739DD7F20D}" destId="{449FF9A2-BD0A-42BC-887C-D9762A9C8A65}" srcOrd="0" destOrd="0" presId="urn:microsoft.com/office/officeart/2005/8/layout/cycle2"/>
    <dgm:cxn modelId="{F1A66EC2-723B-4AB9-A9C6-206D41F2C80E}" type="presParOf" srcId="{8FC83506-FC7A-4F71-813C-8A3067734E77}" destId="{BCB690AA-6568-4246-8EFC-7AC6AC8CCE34}" srcOrd="6" destOrd="0" presId="urn:microsoft.com/office/officeart/2005/8/layout/cycle2"/>
    <dgm:cxn modelId="{C89C24E2-E25B-4E49-9EBF-660F1544D84F}" type="presParOf" srcId="{8FC83506-FC7A-4F71-813C-8A3067734E77}" destId="{B93C68E4-7C99-4062-91A3-D5BAEE66660F}" srcOrd="7" destOrd="0" presId="urn:microsoft.com/office/officeart/2005/8/layout/cycle2"/>
    <dgm:cxn modelId="{5F395812-8048-4C7F-A51D-03D033FC0029}" type="presParOf" srcId="{B93C68E4-7C99-4062-91A3-D5BAEE66660F}" destId="{D6362E5E-2365-42E5-93EC-2B7DAF9BA2B6}"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7320DA-8D75-43F6-9069-72E20CD6A22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CA"/>
        </a:p>
      </dgm:t>
    </dgm:pt>
    <dgm:pt modelId="{BC38C145-8BC0-4D69-9E66-6A7559E03C69}">
      <dgm:prSet phldrT="[Text]" custT="1"/>
      <dgm:spPr/>
      <dgm:t>
        <a:bodyPr/>
        <a:lstStyle/>
        <a:p>
          <a:r>
            <a:rPr lang="en-US" sz="1100"/>
            <a:t>Strategy</a:t>
          </a:r>
          <a:endParaRPr lang="en-CA" sz="1100"/>
        </a:p>
      </dgm:t>
    </dgm:pt>
    <dgm:pt modelId="{D4E340C5-8960-4C39-BF03-1824A52ECBEB}" type="parTrans" cxnId="{F88A03CB-BCEA-4588-8462-AD1CFDC872C1}">
      <dgm:prSet/>
      <dgm:spPr/>
      <dgm:t>
        <a:bodyPr/>
        <a:lstStyle/>
        <a:p>
          <a:endParaRPr lang="en-CA" sz="1800"/>
        </a:p>
      </dgm:t>
    </dgm:pt>
    <dgm:pt modelId="{DE6F0B92-A05E-4279-AFC4-E1E71EA5BD41}" type="sibTrans" cxnId="{F88A03CB-BCEA-4588-8462-AD1CFDC872C1}">
      <dgm:prSet custT="1"/>
      <dgm:spPr/>
      <dgm:t>
        <a:bodyPr/>
        <a:lstStyle/>
        <a:p>
          <a:endParaRPr lang="en-CA" sz="1800"/>
        </a:p>
      </dgm:t>
    </dgm:pt>
    <dgm:pt modelId="{D0C7E879-20B2-4EE5-839A-5A3F3FD1D118}">
      <dgm:prSet phldrT="[Text]" custT="1"/>
      <dgm:spPr/>
      <dgm:t>
        <a:bodyPr/>
        <a:lstStyle/>
        <a:p>
          <a:r>
            <a:rPr lang="en-US" sz="1100"/>
            <a:t>Plan</a:t>
          </a:r>
          <a:endParaRPr lang="en-CA" sz="1100"/>
        </a:p>
      </dgm:t>
    </dgm:pt>
    <dgm:pt modelId="{09334D00-6276-4BE4-84C4-80341CA12D2D}" type="parTrans" cxnId="{2F41A9BE-7802-431A-B850-E1992F3B5D27}">
      <dgm:prSet/>
      <dgm:spPr/>
      <dgm:t>
        <a:bodyPr/>
        <a:lstStyle/>
        <a:p>
          <a:endParaRPr lang="en-CA" sz="1800"/>
        </a:p>
      </dgm:t>
    </dgm:pt>
    <dgm:pt modelId="{CA4C8930-9B18-4FB8-A047-1DEA4F15072C}" type="sibTrans" cxnId="{2F41A9BE-7802-431A-B850-E1992F3B5D27}">
      <dgm:prSet custT="1"/>
      <dgm:spPr/>
      <dgm:t>
        <a:bodyPr/>
        <a:lstStyle/>
        <a:p>
          <a:endParaRPr lang="en-CA" sz="1800"/>
        </a:p>
      </dgm:t>
    </dgm:pt>
    <dgm:pt modelId="{BAD65BEB-59C7-46C1-AF92-3F4536366FE7}">
      <dgm:prSet phldrT="[Text]" custT="1"/>
      <dgm:spPr/>
      <dgm:t>
        <a:bodyPr/>
        <a:lstStyle/>
        <a:p>
          <a:r>
            <a:rPr lang="en-US" sz="1100"/>
            <a:t>Adopt</a:t>
          </a:r>
        </a:p>
        <a:p>
          <a:r>
            <a:rPr lang="en-US" sz="1100"/>
            <a:t>/Migrate/</a:t>
          </a:r>
        </a:p>
        <a:p>
          <a:r>
            <a:rPr lang="en-US" sz="1100"/>
            <a:t>Innovate</a:t>
          </a:r>
          <a:endParaRPr lang="en-CA" sz="1100"/>
        </a:p>
      </dgm:t>
    </dgm:pt>
    <dgm:pt modelId="{96AC383E-4AA8-4B34-8203-DBEA5426A51D}" type="parTrans" cxnId="{BA860DCF-E367-4975-A142-80DE0A8B83CF}">
      <dgm:prSet/>
      <dgm:spPr/>
      <dgm:t>
        <a:bodyPr/>
        <a:lstStyle/>
        <a:p>
          <a:endParaRPr lang="en-CA" sz="1800"/>
        </a:p>
      </dgm:t>
    </dgm:pt>
    <dgm:pt modelId="{6B3C2B0B-FB4C-41D6-B595-DB4669F39C49}" type="sibTrans" cxnId="{BA860DCF-E367-4975-A142-80DE0A8B83CF}">
      <dgm:prSet custT="1"/>
      <dgm:spPr/>
      <dgm:t>
        <a:bodyPr/>
        <a:lstStyle/>
        <a:p>
          <a:endParaRPr lang="en-CA" sz="1800"/>
        </a:p>
      </dgm:t>
    </dgm:pt>
    <dgm:pt modelId="{72FD3744-3942-40E0-A294-C8C83368ED3A}">
      <dgm:prSet phldrT="[Text]" custT="1"/>
      <dgm:spPr/>
      <dgm:t>
        <a:bodyPr/>
        <a:lstStyle/>
        <a:p>
          <a:r>
            <a:rPr lang="en-US" sz="1100"/>
            <a:t>Ready</a:t>
          </a:r>
          <a:endParaRPr lang="en-CA" sz="1100"/>
        </a:p>
      </dgm:t>
    </dgm:pt>
    <dgm:pt modelId="{B5EF4216-D591-41BF-908A-2853CC955388}" type="parTrans" cxnId="{9CD06BB5-8ACC-4C5C-A9E8-7A374B646243}">
      <dgm:prSet/>
      <dgm:spPr/>
      <dgm:t>
        <a:bodyPr/>
        <a:lstStyle/>
        <a:p>
          <a:endParaRPr lang="en-CA" sz="1800"/>
        </a:p>
      </dgm:t>
    </dgm:pt>
    <dgm:pt modelId="{F297A84C-A9A6-40FA-BE80-5C5684771D49}" type="sibTrans" cxnId="{9CD06BB5-8ACC-4C5C-A9E8-7A374B646243}">
      <dgm:prSet custT="1"/>
      <dgm:spPr/>
      <dgm:t>
        <a:bodyPr/>
        <a:lstStyle/>
        <a:p>
          <a:endParaRPr lang="en-CA" sz="1800"/>
        </a:p>
      </dgm:t>
    </dgm:pt>
    <dgm:pt modelId="{8FC83506-FC7A-4F71-813C-8A3067734E77}" type="pres">
      <dgm:prSet presAssocID="{607320DA-8D75-43F6-9069-72E20CD6A227}" presName="cycle" presStyleCnt="0">
        <dgm:presLayoutVars>
          <dgm:dir/>
          <dgm:resizeHandles val="exact"/>
        </dgm:presLayoutVars>
      </dgm:prSet>
      <dgm:spPr/>
    </dgm:pt>
    <dgm:pt modelId="{210C167D-D6DE-4679-8326-C73342EDCB5D}" type="pres">
      <dgm:prSet presAssocID="{BC38C145-8BC0-4D69-9E66-6A7559E03C69}" presName="node" presStyleLbl="node1" presStyleIdx="0" presStyleCnt="4">
        <dgm:presLayoutVars>
          <dgm:bulletEnabled val="1"/>
        </dgm:presLayoutVars>
      </dgm:prSet>
      <dgm:spPr/>
    </dgm:pt>
    <dgm:pt modelId="{F1863F63-6952-4232-9972-393D7CF4FAB6}" type="pres">
      <dgm:prSet presAssocID="{DE6F0B92-A05E-4279-AFC4-E1E71EA5BD41}" presName="sibTrans" presStyleLbl="sibTrans2D1" presStyleIdx="0" presStyleCnt="4"/>
      <dgm:spPr/>
    </dgm:pt>
    <dgm:pt modelId="{095CAC08-246B-4A00-8DCC-C22EFE086FAF}" type="pres">
      <dgm:prSet presAssocID="{DE6F0B92-A05E-4279-AFC4-E1E71EA5BD41}" presName="connectorText" presStyleLbl="sibTrans2D1" presStyleIdx="0" presStyleCnt="4"/>
      <dgm:spPr/>
    </dgm:pt>
    <dgm:pt modelId="{FDF1CCB5-1771-4363-BF20-972CAC12159E}" type="pres">
      <dgm:prSet presAssocID="{D0C7E879-20B2-4EE5-839A-5A3F3FD1D118}" presName="node" presStyleLbl="node1" presStyleIdx="1" presStyleCnt="4">
        <dgm:presLayoutVars>
          <dgm:bulletEnabled val="1"/>
        </dgm:presLayoutVars>
      </dgm:prSet>
      <dgm:spPr/>
    </dgm:pt>
    <dgm:pt modelId="{F6295C28-103D-4167-BF9E-CEB4C9DC46F2}" type="pres">
      <dgm:prSet presAssocID="{CA4C8930-9B18-4FB8-A047-1DEA4F15072C}" presName="sibTrans" presStyleLbl="sibTrans2D1" presStyleIdx="1" presStyleCnt="4"/>
      <dgm:spPr/>
    </dgm:pt>
    <dgm:pt modelId="{8EB1BB6E-2578-4854-BA7C-11138467A0A2}" type="pres">
      <dgm:prSet presAssocID="{CA4C8930-9B18-4FB8-A047-1DEA4F15072C}" presName="connectorText" presStyleLbl="sibTrans2D1" presStyleIdx="1" presStyleCnt="4"/>
      <dgm:spPr/>
    </dgm:pt>
    <dgm:pt modelId="{935D88AE-421C-485C-A644-5375B58F039F}" type="pres">
      <dgm:prSet presAssocID="{72FD3744-3942-40E0-A294-C8C83368ED3A}" presName="node" presStyleLbl="node1" presStyleIdx="2" presStyleCnt="4">
        <dgm:presLayoutVars>
          <dgm:bulletEnabled val="1"/>
        </dgm:presLayoutVars>
      </dgm:prSet>
      <dgm:spPr/>
    </dgm:pt>
    <dgm:pt modelId="{BB79DAD2-A1BF-40C9-8061-0C739DD7F20D}" type="pres">
      <dgm:prSet presAssocID="{F297A84C-A9A6-40FA-BE80-5C5684771D49}" presName="sibTrans" presStyleLbl="sibTrans2D1" presStyleIdx="2" presStyleCnt="4"/>
      <dgm:spPr/>
    </dgm:pt>
    <dgm:pt modelId="{449FF9A2-BD0A-42BC-887C-D9762A9C8A65}" type="pres">
      <dgm:prSet presAssocID="{F297A84C-A9A6-40FA-BE80-5C5684771D49}" presName="connectorText" presStyleLbl="sibTrans2D1" presStyleIdx="2" presStyleCnt="4"/>
      <dgm:spPr/>
    </dgm:pt>
    <dgm:pt modelId="{BCB690AA-6568-4246-8EFC-7AC6AC8CCE34}" type="pres">
      <dgm:prSet presAssocID="{BAD65BEB-59C7-46C1-AF92-3F4536366FE7}" presName="node" presStyleLbl="node1" presStyleIdx="3" presStyleCnt="4">
        <dgm:presLayoutVars>
          <dgm:bulletEnabled val="1"/>
        </dgm:presLayoutVars>
      </dgm:prSet>
      <dgm:spPr/>
    </dgm:pt>
    <dgm:pt modelId="{B93C68E4-7C99-4062-91A3-D5BAEE66660F}" type="pres">
      <dgm:prSet presAssocID="{6B3C2B0B-FB4C-41D6-B595-DB4669F39C49}" presName="sibTrans" presStyleLbl="sibTrans2D1" presStyleIdx="3" presStyleCnt="4"/>
      <dgm:spPr/>
    </dgm:pt>
    <dgm:pt modelId="{D6362E5E-2365-42E5-93EC-2B7DAF9BA2B6}" type="pres">
      <dgm:prSet presAssocID="{6B3C2B0B-FB4C-41D6-B595-DB4669F39C49}" presName="connectorText" presStyleLbl="sibTrans2D1" presStyleIdx="3" presStyleCnt="4"/>
      <dgm:spPr/>
    </dgm:pt>
  </dgm:ptLst>
  <dgm:cxnLst>
    <dgm:cxn modelId="{70517A05-3999-4151-BDCB-EA1CC2A6D9FE}" type="presOf" srcId="{BAD65BEB-59C7-46C1-AF92-3F4536366FE7}" destId="{BCB690AA-6568-4246-8EFC-7AC6AC8CCE34}" srcOrd="0" destOrd="0" presId="urn:microsoft.com/office/officeart/2005/8/layout/cycle2"/>
    <dgm:cxn modelId="{CE504816-60EF-4E42-A099-F452CF7AFF34}" type="presOf" srcId="{F297A84C-A9A6-40FA-BE80-5C5684771D49}" destId="{449FF9A2-BD0A-42BC-887C-D9762A9C8A65}" srcOrd="1" destOrd="0" presId="urn:microsoft.com/office/officeart/2005/8/layout/cycle2"/>
    <dgm:cxn modelId="{90469017-EB3E-4F39-A639-310E03436104}" type="presOf" srcId="{CA4C8930-9B18-4FB8-A047-1DEA4F15072C}" destId="{F6295C28-103D-4167-BF9E-CEB4C9DC46F2}" srcOrd="0" destOrd="0" presId="urn:microsoft.com/office/officeart/2005/8/layout/cycle2"/>
    <dgm:cxn modelId="{6FC58D21-F147-4A41-AB8A-D5EAA3BA8375}" type="presOf" srcId="{607320DA-8D75-43F6-9069-72E20CD6A227}" destId="{8FC83506-FC7A-4F71-813C-8A3067734E77}" srcOrd="0" destOrd="0" presId="urn:microsoft.com/office/officeart/2005/8/layout/cycle2"/>
    <dgm:cxn modelId="{6ECDF633-6AC6-4EB5-B1EE-D4A1433C6A16}" type="presOf" srcId="{D0C7E879-20B2-4EE5-839A-5A3F3FD1D118}" destId="{FDF1CCB5-1771-4363-BF20-972CAC12159E}" srcOrd="0" destOrd="0" presId="urn:microsoft.com/office/officeart/2005/8/layout/cycle2"/>
    <dgm:cxn modelId="{B6253347-8C17-48D7-8280-9F103A423073}" type="presOf" srcId="{6B3C2B0B-FB4C-41D6-B595-DB4669F39C49}" destId="{B93C68E4-7C99-4062-91A3-D5BAEE66660F}" srcOrd="0" destOrd="0" presId="urn:microsoft.com/office/officeart/2005/8/layout/cycle2"/>
    <dgm:cxn modelId="{E8529067-586F-40BE-A987-B938033DD72F}" type="presOf" srcId="{DE6F0B92-A05E-4279-AFC4-E1E71EA5BD41}" destId="{095CAC08-246B-4A00-8DCC-C22EFE086FAF}" srcOrd="1" destOrd="0" presId="urn:microsoft.com/office/officeart/2005/8/layout/cycle2"/>
    <dgm:cxn modelId="{1020554B-6F2A-42DE-B9EA-91A580C80EC4}" type="presOf" srcId="{72FD3744-3942-40E0-A294-C8C83368ED3A}" destId="{935D88AE-421C-485C-A644-5375B58F039F}" srcOrd="0" destOrd="0" presId="urn:microsoft.com/office/officeart/2005/8/layout/cycle2"/>
    <dgm:cxn modelId="{092D6852-A360-475D-B9C1-E90A8C42007D}" type="presOf" srcId="{DE6F0B92-A05E-4279-AFC4-E1E71EA5BD41}" destId="{F1863F63-6952-4232-9972-393D7CF4FAB6}" srcOrd="0" destOrd="0" presId="urn:microsoft.com/office/officeart/2005/8/layout/cycle2"/>
    <dgm:cxn modelId="{9E6F0189-8B3B-4117-A20A-A47E06350455}" type="presOf" srcId="{6B3C2B0B-FB4C-41D6-B595-DB4669F39C49}" destId="{D6362E5E-2365-42E5-93EC-2B7DAF9BA2B6}" srcOrd="1" destOrd="0" presId="urn:microsoft.com/office/officeart/2005/8/layout/cycle2"/>
    <dgm:cxn modelId="{E324EC93-AE28-4C70-A11B-DD2AB4DD4C99}" type="presOf" srcId="{CA4C8930-9B18-4FB8-A047-1DEA4F15072C}" destId="{8EB1BB6E-2578-4854-BA7C-11138467A0A2}" srcOrd="1" destOrd="0" presId="urn:microsoft.com/office/officeart/2005/8/layout/cycle2"/>
    <dgm:cxn modelId="{26465494-751D-42A6-A8B1-D92E788ED854}" type="presOf" srcId="{BC38C145-8BC0-4D69-9E66-6A7559E03C69}" destId="{210C167D-D6DE-4679-8326-C73342EDCB5D}" srcOrd="0" destOrd="0" presId="urn:microsoft.com/office/officeart/2005/8/layout/cycle2"/>
    <dgm:cxn modelId="{9CD06BB5-8ACC-4C5C-A9E8-7A374B646243}" srcId="{607320DA-8D75-43F6-9069-72E20CD6A227}" destId="{72FD3744-3942-40E0-A294-C8C83368ED3A}" srcOrd="2" destOrd="0" parTransId="{B5EF4216-D591-41BF-908A-2853CC955388}" sibTransId="{F297A84C-A9A6-40FA-BE80-5C5684771D49}"/>
    <dgm:cxn modelId="{2F41A9BE-7802-431A-B850-E1992F3B5D27}" srcId="{607320DA-8D75-43F6-9069-72E20CD6A227}" destId="{D0C7E879-20B2-4EE5-839A-5A3F3FD1D118}" srcOrd="1" destOrd="0" parTransId="{09334D00-6276-4BE4-84C4-80341CA12D2D}" sibTransId="{CA4C8930-9B18-4FB8-A047-1DEA4F15072C}"/>
    <dgm:cxn modelId="{F88A03CB-BCEA-4588-8462-AD1CFDC872C1}" srcId="{607320DA-8D75-43F6-9069-72E20CD6A227}" destId="{BC38C145-8BC0-4D69-9E66-6A7559E03C69}" srcOrd="0" destOrd="0" parTransId="{D4E340C5-8960-4C39-BF03-1824A52ECBEB}" sibTransId="{DE6F0B92-A05E-4279-AFC4-E1E71EA5BD41}"/>
    <dgm:cxn modelId="{871A6DCD-E4CC-4A65-918B-79628F8CFCE3}" type="presOf" srcId="{F297A84C-A9A6-40FA-BE80-5C5684771D49}" destId="{BB79DAD2-A1BF-40C9-8061-0C739DD7F20D}" srcOrd="0" destOrd="0" presId="urn:microsoft.com/office/officeart/2005/8/layout/cycle2"/>
    <dgm:cxn modelId="{BA860DCF-E367-4975-A142-80DE0A8B83CF}" srcId="{607320DA-8D75-43F6-9069-72E20CD6A227}" destId="{BAD65BEB-59C7-46C1-AF92-3F4536366FE7}" srcOrd="3" destOrd="0" parTransId="{96AC383E-4AA8-4B34-8203-DBEA5426A51D}" sibTransId="{6B3C2B0B-FB4C-41D6-B595-DB4669F39C49}"/>
    <dgm:cxn modelId="{5C4F00C1-49E0-4910-AA43-4FEA9C43BCDD}" type="presParOf" srcId="{8FC83506-FC7A-4F71-813C-8A3067734E77}" destId="{210C167D-D6DE-4679-8326-C73342EDCB5D}" srcOrd="0" destOrd="0" presId="urn:microsoft.com/office/officeart/2005/8/layout/cycle2"/>
    <dgm:cxn modelId="{94F9CE4C-C6C8-4784-8BE5-77CFD97FD7FC}" type="presParOf" srcId="{8FC83506-FC7A-4F71-813C-8A3067734E77}" destId="{F1863F63-6952-4232-9972-393D7CF4FAB6}" srcOrd="1" destOrd="0" presId="urn:microsoft.com/office/officeart/2005/8/layout/cycle2"/>
    <dgm:cxn modelId="{819006FF-EA96-4070-BEE3-F3FF9798DC04}" type="presParOf" srcId="{F1863F63-6952-4232-9972-393D7CF4FAB6}" destId="{095CAC08-246B-4A00-8DCC-C22EFE086FAF}" srcOrd="0" destOrd="0" presId="urn:microsoft.com/office/officeart/2005/8/layout/cycle2"/>
    <dgm:cxn modelId="{C5D47CD3-4986-4FE4-A51F-17C8633C17AA}" type="presParOf" srcId="{8FC83506-FC7A-4F71-813C-8A3067734E77}" destId="{FDF1CCB5-1771-4363-BF20-972CAC12159E}" srcOrd="2" destOrd="0" presId="urn:microsoft.com/office/officeart/2005/8/layout/cycle2"/>
    <dgm:cxn modelId="{2CE460F3-D926-4AB8-AE79-BCB570A831DA}" type="presParOf" srcId="{8FC83506-FC7A-4F71-813C-8A3067734E77}" destId="{F6295C28-103D-4167-BF9E-CEB4C9DC46F2}" srcOrd="3" destOrd="0" presId="urn:microsoft.com/office/officeart/2005/8/layout/cycle2"/>
    <dgm:cxn modelId="{03E7A3DF-9E42-4B9C-B7E9-DBFC814B2B56}" type="presParOf" srcId="{F6295C28-103D-4167-BF9E-CEB4C9DC46F2}" destId="{8EB1BB6E-2578-4854-BA7C-11138467A0A2}" srcOrd="0" destOrd="0" presId="urn:microsoft.com/office/officeart/2005/8/layout/cycle2"/>
    <dgm:cxn modelId="{07ACEF97-0E97-4388-84AE-484D814A2ED2}" type="presParOf" srcId="{8FC83506-FC7A-4F71-813C-8A3067734E77}" destId="{935D88AE-421C-485C-A644-5375B58F039F}" srcOrd="4" destOrd="0" presId="urn:microsoft.com/office/officeart/2005/8/layout/cycle2"/>
    <dgm:cxn modelId="{A8B731D8-FB60-434C-BFA9-40F6557387EC}" type="presParOf" srcId="{8FC83506-FC7A-4F71-813C-8A3067734E77}" destId="{BB79DAD2-A1BF-40C9-8061-0C739DD7F20D}" srcOrd="5" destOrd="0" presId="urn:microsoft.com/office/officeart/2005/8/layout/cycle2"/>
    <dgm:cxn modelId="{A19EF534-5930-43AA-BE3D-341419EA1346}" type="presParOf" srcId="{BB79DAD2-A1BF-40C9-8061-0C739DD7F20D}" destId="{449FF9A2-BD0A-42BC-887C-D9762A9C8A65}" srcOrd="0" destOrd="0" presId="urn:microsoft.com/office/officeart/2005/8/layout/cycle2"/>
    <dgm:cxn modelId="{F1A66EC2-723B-4AB9-A9C6-206D41F2C80E}" type="presParOf" srcId="{8FC83506-FC7A-4F71-813C-8A3067734E77}" destId="{BCB690AA-6568-4246-8EFC-7AC6AC8CCE34}" srcOrd="6" destOrd="0" presId="urn:microsoft.com/office/officeart/2005/8/layout/cycle2"/>
    <dgm:cxn modelId="{C89C24E2-E25B-4E49-9EBF-660F1544D84F}" type="presParOf" srcId="{8FC83506-FC7A-4F71-813C-8A3067734E77}" destId="{B93C68E4-7C99-4062-91A3-D5BAEE66660F}" srcOrd="7" destOrd="0" presId="urn:microsoft.com/office/officeart/2005/8/layout/cycle2"/>
    <dgm:cxn modelId="{5F395812-8048-4C7F-A51D-03D033FC0029}" type="presParOf" srcId="{B93C68E4-7C99-4062-91A3-D5BAEE66660F}" destId="{D6362E5E-2365-42E5-93EC-2B7DAF9BA2B6}" srcOrd="0" destOrd="0" presId="urn:microsoft.com/office/officeart/2005/8/layout/cycle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BA610-4F2C-4533-987F-DE320A6876A7}">
      <dsp:nvSpPr>
        <dsp:cNvPr id="0" name=""/>
        <dsp:cNvSpPr/>
      </dsp:nvSpPr>
      <dsp:spPr>
        <a:xfrm>
          <a:off x="1204561" y="560434"/>
          <a:ext cx="3749101" cy="3749101"/>
        </a:xfrm>
        <a:prstGeom prst="blockArc">
          <a:avLst>
            <a:gd name="adj1" fmla="val 10800000"/>
            <a:gd name="adj2" fmla="val 1620000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2BC6BE-E194-4C87-AA62-9AB8D4AE1F01}">
      <dsp:nvSpPr>
        <dsp:cNvPr id="0" name=""/>
        <dsp:cNvSpPr/>
      </dsp:nvSpPr>
      <dsp:spPr>
        <a:xfrm>
          <a:off x="1204561" y="560434"/>
          <a:ext cx="3749101" cy="3749101"/>
        </a:xfrm>
        <a:prstGeom prst="blockArc">
          <a:avLst>
            <a:gd name="adj1" fmla="val 5400000"/>
            <a:gd name="adj2" fmla="val 1080000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AEB904-BC70-484F-94BD-5F754FF6237F}">
      <dsp:nvSpPr>
        <dsp:cNvPr id="0" name=""/>
        <dsp:cNvSpPr/>
      </dsp:nvSpPr>
      <dsp:spPr>
        <a:xfrm>
          <a:off x="1204561" y="560434"/>
          <a:ext cx="3749101" cy="3749101"/>
        </a:xfrm>
        <a:prstGeom prst="blockArc">
          <a:avLst>
            <a:gd name="adj1" fmla="val 0"/>
            <a:gd name="adj2" fmla="val 540000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CE11DF-8462-4797-9A15-8E7807D5122A}">
      <dsp:nvSpPr>
        <dsp:cNvPr id="0" name=""/>
        <dsp:cNvSpPr/>
      </dsp:nvSpPr>
      <dsp:spPr>
        <a:xfrm>
          <a:off x="1204561" y="560434"/>
          <a:ext cx="3749101" cy="3749101"/>
        </a:xfrm>
        <a:prstGeom prst="blockArc">
          <a:avLst>
            <a:gd name="adj1" fmla="val 16200000"/>
            <a:gd name="adj2" fmla="val 0"/>
            <a:gd name="adj3" fmla="val 4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7BCF81-6F6D-4F33-80C8-609B0754EE73}">
      <dsp:nvSpPr>
        <dsp:cNvPr id="0" name=""/>
        <dsp:cNvSpPr/>
      </dsp:nvSpPr>
      <dsp:spPr>
        <a:xfrm>
          <a:off x="2217622" y="1573495"/>
          <a:ext cx="1722979" cy="172297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Customer Journey</a:t>
          </a:r>
        </a:p>
      </dsp:txBody>
      <dsp:txXfrm>
        <a:off x="2469946" y="1825819"/>
        <a:ext cx="1218331" cy="1218331"/>
      </dsp:txXfrm>
    </dsp:sp>
    <dsp:sp modelId="{012A80CA-80DD-471E-94C6-FE96D7C4B55B}">
      <dsp:nvSpPr>
        <dsp:cNvPr id="0" name=""/>
        <dsp:cNvSpPr/>
      </dsp:nvSpPr>
      <dsp:spPr>
        <a:xfrm>
          <a:off x="2476069" y="810"/>
          <a:ext cx="1206085" cy="120608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Best practices</a:t>
          </a:r>
        </a:p>
      </dsp:txBody>
      <dsp:txXfrm>
        <a:off x="2652696" y="177437"/>
        <a:ext cx="852831" cy="852831"/>
      </dsp:txXfrm>
    </dsp:sp>
    <dsp:sp modelId="{05FBC78F-4F35-4DBA-8B35-BC080D7D8683}">
      <dsp:nvSpPr>
        <dsp:cNvPr id="0" name=""/>
        <dsp:cNvSpPr/>
      </dsp:nvSpPr>
      <dsp:spPr>
        <a:xfrm>
          <a:off x="4307201" y="1831942"/>
          <a:ext cx="1206085" cy="120608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Archi-tectures</a:t>
          </a:r>
        </a:p>
      </dsp:txBody>
      <dsp:txXfrm>
        <a:off x="4483828" y="2008569"/>
        <a:ext cx="852831" cy="852831"/>
      </dsp:txXfrm>
    </dsp:sp>
    <dsp:sp modelId="{0310082B-1F9F-4763-A143-ACF7C72E801F}">
      <dsp:nvSpPr>
        <dsp:cNvPr id="0" name=""/>
        <dsp:cNvSpPr/>
      </dsp:nvSpPr>
      <dsp:spPr>
        <a:xfrm>
          <a:off x="2476069" y="3663073"/>
          <a:ext cx="1206085" cy="120608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Metho-dologies</a:t>
          </a:r>
        </a:p>
      </dsp:txBody>
      <dsp:txXfrm>
        <a:off x="2652696" y="3839700"/>
        <a:ext cx="852831" cy="852831"/>
      </dsp:txXfrm>
    </dsp:sp>
    <dsp:sp modelId="{4003B8A7-EB68-44F5-9F4E-539E96CA8AEA}">
      <dsp:nvSpPr>
        <dsp:cNvPr id="0" name=""/>
        <dsp:cNvSpPr/>
      </dsp:nvSpPr>
      <dsp:spPr>
        <a:xfrm>
          <a:off x="644937" y="1831942"/>
          <a:ext cx="1206085" cy="1206085"/>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Enterprise scale - Landing Zone</a:t>
          </a:r>
        </a:p>
      </dsp:txBody>
      <dsp:txXfrm>
        <a:off x="821564" y="2008569"/>
        <a:ext cx="852831" cy="8528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C167D-D6DE-4679-8326-C73342EDCB5D}">
      <dsp:nvSpPr>
        <dsp:cNvPr id="0" name=""/>
        <dsp:cNvSpPr/>
      </dsp:nvSpPr>
      <dsp:spPr>
        <a:xfrm>
          <a:off x="2508100" y="986"/>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Strategy</a:t>
          </a:r>
          <a:endParaRPr lang="en-CA" sz="1100" kern="1200"/>
        </a:p>
      </dsp:txBody>
      <dsp:txXfrm>
        <a:off x="2696200" y="189086"/>
        <a:ext cx="908230" cy="908230"/>
      </dsp:txXfrm>
    </dsp:sp>
    <dsp:sp modelId="{F1863F63-6952-4232-9972-393D7CF4FAB6}">
      <dsp:nvSpPr>
        <dsp:cNvPr id="0" name=""/>
        <dsp:cNvSpPr/>
      </dsp:nvSpPr>
      <dsp:spPr>
        <a:xfrm rot="2700000">
          <a:off x="3654611" y="1101354"/>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3669602" y="1151863"/>
        <a:ext cx="238846" cy="260097"/>
      </dsp:txXfrm>
    </dsp:sp>
    <dsp:sp modelId="{FDF1CCB5-1771-4363-BF20-972CAC12159E}">
      <dsp:nvSpPr>
        <dsp:cNvPr id="0" name=""/>
        <dsp:cNvSpPr/>
      </dsp:nvSpPr>
      <dsp:spPr>
        <a:xfrm>
          <a:off x="3871557" y="1364444"/>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Plan</a:t>
          </a:r>
          <a:endParaRPr lang="en-CA" sz="1100" kern="1200"/>
        </a:p>
      </dsp:txBody>
      <dsp:txXfrm>
        <a:off x="4059657" y="1552544"/>
        <a:ext cx="908230" cy="908230"/>
      </dsp:txXfrm>
    </dsp:sp>
    <dsp:sp modelId="{F6295C28-103D-4167-BF9E-CEB4C9DC46F2}">
      <dsp:nvSpPr>
        <dsp:cNvPr id="0" name=""/>
        <dsp:cNvSpPr/>
      </dsp:nvSpPr>
      <dsp:spPr>
        <a:xfrm rot="8100000">
          <a:off x="3668268" y="2464812"/>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3755639" y="2515321"/>
        <a:ext cx="238846" cy="260097"/>
      </dsp:txXfrm>
    </dsp:sp>
    <dsp:sp modelId="{935D88AE-421C-485C-A644-5375B58F039F}">
      <dsp:nvSpPr>
        <dsp:cNvPr id="0" name=""/>
        <dsp:cNvSpPr/>
      </dsp:nvSpPr>
      <dsp:spPr>
        <a:xfrm>
          <a:off x="2508100" y="2727901"/>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Ready</a:t>
          </a:r>
          <a:endParaRPr lang="en-CA" sz="1100" kern="1200"/>
        </a:p>
      </dsp:txBody>
      <dsp:txXfrm>
        <a:off x="2696200" y="2916001"/>
        <a:ext cx="908230" cy="908230"/>
      </dsp:txXfrm>
    </dsp:sp>
    <dsp:sp modelId="{BB79DAD2-A1BF-40C9-8061-0C739DD7F20D}">
      <dsp:nvSpPr>
        <dsp:cNvPr id="0" name=""/>
        <dsp:cNvSpPr/>
      </dsp:nvSpPr>
      <dsp:spPr>
        <a:xfrm rot="13500000">
          <a:off x="2304810" y="2478469"/>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2392181" y="2601358"/>
        <a:ext cx="238846" cy="260097"/>
      </dsp:txXfrm>
    </dsp:sp>
    <dsp:sp modelId="{BCB690AA-6568-4246-8EFC-7AC6AC8CCE34}">
      <dsp:nvSpPr>
        <dsp:cNvPr id="0" name=""/>
        <dsp:cNvSpPr/>
      </dsp:nvSpPr>
      <dsp:spPr>
        <a:xfrm>
          <a:off x="1144642" y="1364444"/>
          <a:ext cx="1284430" cy="1284430"/>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Adopt</a:t>
          </a:r>
        </a:p>
        <a:p>
          <a:pPr marL="0" lvl="0" indent="0" algn="ctr" defTabSz="488950">
            <a:lnSpc>
              <a:spcPct val="90000"/>
            </a:lnSpc>
            <a:spcBef>
              <a:spcPct val="0"/>
            </a:spcBef>
            <a:spcAft>
              <a:spcPct val="35000"/>
            </a:spcAft>
            <a:buNone/>
          </a:pPr>
          <a:r>
            <a:rPr lang="en-US" sz="1100" kern="1200"/>
            <a:t>/Migrate/</a:t>
          </a:r>
        </a:p>
        <a:p>
          <a:pPr marL="0" lvl="0" indent="0" algn="ctr" defTabSz="488950">
            <a:lnSpc>
              <a:spcPct val="90000"/>
            </a:lnSpc>
            <a:spcBef>
              <a:spcPct val="0"/>
            </a:spcBef>
            <a:spcAft>
              <a:spcPct val="35000"/>
            </a:spcAft>
            <a:buNone/>
          </a:pPr>
          <a:r>
            <a:rPr lang="en-US" sz="1100" kern="1200"/>
            <a:t>Innovate</a:t>
          </a:r>
          <a:endParaRPr lang="en-CA" sz="1100" kern="1200"/>
        </a:p>
      </dsp:txBody>
      <dsp:txXfrm>
        <a:off x="1332742" y="1552544"/>
        <a:ext cx="908230" cy="908230"/>
      </dsp:txXfrm>
    </dsp:sp>
    <dsp:sp modelId="{B93C68E4-7C99-4062-91A3-D5BAEE66660F}">
      <dsp:nvSpPr>
        <dsp:cNvPr id="0" name=""/>
        <dsp:cNvSpPr/>
      </dsp:nvSpPr>
      <dsp:spPr>
        <a:xfrm rot="18900000">
          <a:off x="2291153" y="1115011"/>
          <a:ext cx="341208" cy="433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2306144" y="1237900"/>
        <a:ext cx="238846" cy="2600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C167D-D6DE-4679-8326-C73342EDCB5D}">
      <dsp:nvSpPr>
        <dsp:cNvPr id="0" name=""/>
        <dsp:cNvSpPr/>
      </dsp:nvSpPr>
      <dsp:spPr>
        <a:xfrm>
          <a:off x="1985655" y="110"/>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Strategy</a:t>
          </a:r>
          <a:endParaRPr lang="en-CA" sz="1100" kern="1200"/>
        </a:p>
      </dsp:txBody>
      <dsp:txXfrm>
        <a:off x="2114318" y="128773"/>
        <a:ext cx="621240" cy="621240"/>
      </dsp:txXfrm>
    </dsp:sp>
    <dsp:sp modelId="{F1863F63-6952-4232-9972-393D7CF4FAB6}">
      <dsp:nvSpPr>
        <dsp:cNvPr id="0" name=""/>
        <dsp:cNvSpPr/>
      </dsp:nvSpPr>
      <dsp:spPr>
        <a:xfrm rot="2700000">
          <a:off x="2769898" y="752841"/>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2780156" y="787378"/>
        <a:ext cx="163444" cy="177910"/>
      </dsp:txXfrm>
    </dsp:sp>
    <dsp:sp modelId="{FDF1CCB5-1771-4363-BF20-972CAC12159E}">
      <dsp:nvSpPr>
        <dsp:cNvPr id="0" name=""/>
        <dsp:cNvSpPr/>
      </dsp:nvSpPr>
      <dsp:spPr>
        <a:xfrm>
          <a:off x="2918413"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Plan</a:t>
          </a:r>
          <a:endParaRPr lang="en-CA" sz="1100" kern="1200"/>
        </a:p>
      </dsp:txBody>
      <dsp:txXfrm>
        <a:off x="3047076" y="1061531"/>
        <a:ext cx="621240" cy="621240"/>
      </dsp:txXfrm>
    </dsp:sp>
    <dsp:sp modelId="{F6295C28-103D-4167-BF9E-CEB4C9DC46F2}">
      <dsp:nvSpPr>
        <dsp:cNvPr id="0" name=""/>
        <dsp:cNvSpPr/>
      </dsp:nvSpPr>
      <dsp:spPr>
        <a:xfrm rot="8100000">
          <a:off x="2779243" y="1685599"/>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2839033" y="1720136"/>
        <a:ext cx="163444" cy="177910"/>
      </dsp:txXfrm>
    </dsp:sp>
    <dsp:sp modelId="{935D88AE-421C-485C-A644-5375B58F039F}">
      <dsp:nvSpPr>
        <dsp:cNvPr id="0" name=""/>
        <dsp:cNvSpPr/>
      </dsp:nvSpPr>
      <dsp:spPr>
        <a:xfrm>
          <a:off x="1985655" y="1865626"/>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Ready</a:t>
          </a:r>
          <a:endParaRPr lang="en-CA" sz="1100" kern="1200"/>
        </a:p>
      </dsp:txBody>
      <dsp:txXfrm>
        <a:off x="2114318" y="1994289"/>
        <a:ext cx="621240" cy="621240"/>
      </dsp:txXfrm>
    </dsp:sp>
    <dsp:sp modelId="{BB79DAD2-A1BF-40C9-8061-0C739DD7F20D}">
      <dsp:nvSpPr>
        <dsp:cNvPr id="0" name=""/>
        <dsp:cNvSpPr/>
      </dsp:nvSpPr>
      <dsp:spPr>
        <a:xfrm rot="13500000">
          <a:off x="1846485" y="1694945"/>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1906275" y="1779014"/>
        <a:ext cx="163444" cy="177910"/>
      </dsp:txXfrm>
    </dsp:sp>
    <dsp:sp modelId="{BCB690AA-6568-4246-8EFC-7AC6AC8CCE34}">
      <dsp:nvSpPr>
        <dsp:cNvPr id="0" name=""/>
        <dsp:cNvSpPr/>
      </dsp:nvSpPr>
      <dsp:spPr>
        <a:xfrm>
          <a:off x="1052897"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Adopt</a:t>
          </a:r>
        </a:p>
        <a:p>
          <a:pPr marL="0" lvl="0" indent="0" algn="ctr" defTabSz="488950">
            <a:lnSpc>
              <a:spcPct val="90000"/>
            </a:lnSpc>
            <a:spcBef>
              <a:spcPct val="0"/>
            </a:spcBef>
            <a:spcAft>
              <a:spcPct val="35000"/>
            </a:spcAft>
            <a:buNone/>
          </a:pPr>
          <a:r>
            <a:rPr lang="en-US" sz="1100" kern="1200"/>
            <a:t>/Migrate/</a:t>
          </a:r>
        </a:p>
        <a:p>
          <a:pPr marL="0" lvl="0" indent="0" algn="ctr" defTabSz="488950">
            <a:lnSpc>
              <a:spcPct val="90000"/>
            </a:lnSpc>
            <a:spcBef>
              <a:spcPct val="0"/>
            </a:spcBef>
            <a:spcAft>
              <a:spcPct val="35000"/>
            </a:spcAft>
            <a:buNone/>
          </a:pPr>
          <a:r>
            <a:rPr lang="en-US" sz="1100" kern="1200"/>
            <a:t>Innovate</a:t>
          </a:r>
          <a:endParaRPr lang="en-CA" sz="1100" kern="1200"/>
        </a:p>
      </dsp:txBody>
      <dsp:txXfrm>
        <a:off x="1181560" y="1061531"/>
        <a:ext cx="621240" cy="621240"/>
      </dsp:txXfrm>
    </dsp:sp>
    <dsp:sp modelId="{B93C68E4-7C99-4062-91A3-D5BAEE66660F}">
      <dsp:nvSpPr>
        <dsp:cNvPr id="0" name=""/>
        <dsp:cNvSpPr/>
      </dsp:nvSpPr>
      <dsp:spPr>
        <a:xfrm rot="18900000">
          <a:off x="1837140" y="762187"/>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1847398" y="846256"/>
        <a:ext cx="163444" cy="177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C167D-D6DE-4679-8326-C73342EDCB5D}">
      <dsp:nvSpPr>
        <dsp:cNvPr id="0" name=""/>
        <dsp:cNvSpPr/>
      </dsp:nvSpPr>
      <dsp:spPr>
        <a:xfrm>
          <a:off x="1985655" y="110"/>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Strategy</a:t>
          </a:r>
          <a:endParaRPr lang="en-CA" sz="1100" kern="1200"/>
        </a:p>
      </dsp:txBody>
      <dsp:txXfrm>
        <a:off x="2114318" y="128773"/>
        <a:ext cx="621240" cy="621240"/>
      </dsp:txXfrm>
    </dsp:sp>
    <dsp:sp modelId="{F1863F63-6952-4232-9972-393D7CF4FAB6}">
      <dsp:nvSpPr>
        <dsp:cNvPr id="0" name=""/>
        <dsp:cNvSpPr/>
      </dsp:nvSpPr>
      <dsp:spPr>
        <a:xfrm rot="2700000">
          <a:off x="2769898" y="752841"/>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2780156" y="787378"/>
        <a:ext cx="163444" cy="177910"/>
      </dsp:txXfrm>
    </dsp:sp>
    <dsp:sp modelId="{FDF1CCB5-1771-4363-BF20-972CAC12159E}">
      <dsp:nvSpPr>
        <dsp:cNvPr id="0" name=""/>
        <dsp:cNvSpPr/>
      </dsp:nvSpPr>
      <dsp:spPr>
        <a:xfrm>
          <a:off x="2918413"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Plan</a:t>
          </a:r>
          <a:endParaRPr lang="en-CA" sz="1100" kern="1200"/>
        </a:p>
      </dsp:txBody>
      <dsp:txXfrm>
        <a:off x="3047076" y="1061531"/>
        <a:ext cx="621240" cy="621240"/>
      </dsp:txXfrm>
    </dsp:sp>
    <dsp:sp modelId="{F6295C28-103D-4167-BF9E-CEB4C9DC46F2}">
      <dsp:nvSpPr>
        <dsp:cNvPr id="0" name=""/>
        <dsp:cNvSpPr/>
      </dsp:nvSpPr>
      <dsp:spPr>
        <a:xfrm rot="8100000">
          <a:off x="2779243" y="1685599"/>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2839033" y="1720136"/>
        <a:ext cx="163444" cy="177910"/>
      </dsp:txXfrm>
    </dsp:sp>
    <dsp:sp modelId="{935D88AE-421C-485C-A644-5375B58F039F}">
      <dsp:nvSpPr>
        <dsp:cNvPr id="0" name=""/>
        <dsp:cNvSpPr/>
      </dsp:nvSpPr>
      <dsp:spPr>
        <a:xfrm>
          <a:off x="1985655" y="1865626"/>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Ready</a:t>
          </a:r>
          <a:endParaRPr lang="en-CA" sz="1100" kern="1200"/>
        </a:p>
      </dsp:txBody>
      <dsp:txXfrm>
        <a:off x="2114318" y="1994289"/>
        <a:ext cx="621240" cy="621240"/>
      </dsp:txXfrm>
    </dsp:sp>
    <dsp:sp modelId="{BB79DAD2-A1BF-40C9-8061-0C739DD7F20D}">
      <dsp:nvSpPr>
        <dsp:cNvPr id="0" name=""/>
        <dsp:cNvSpPr/>
      </dsp:nvSpPr>
      <dsp:spPr>
        <a:xfrm rot="13500000">
          <a:off x="1846485" y="1694945"/>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rot="10800000">
        <a:off x="1906275" y="1779014"/>
        <a:ext cx="163444" cy="177910"/>
      </dsp:txXfrm>
    </dsp:sp>
    <dsp:sp modelId="{BCB690AA-6568-4246-8EFC-7AC6AC8CCE34}">
      <dsp:nvSpPr>
        <dsp:cNvPr id="0" name=""/>
        <dsp:cNvSpPr/>
      </dsp:nvSpPr>
      <dsp:spPr>
        <a:xfrm>
          <a:off x="1052897" y="932868"/>
          <a:ext cx="878566" cy="8785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Adopt</a:t>
          </a:r>
        </a:p>
        <a:p>
          <a:pPr marL="0" lvl="0" indent="0" algn="ctr" defTabSz="488950">
            <a:lnSpc>
              <a:spcPct val="90000"/>
            </a:lnSpc>
            <a:spcBef>
              <a:spcPct val="0"/>
            </a:spcBef>
            <a:spcAft>
              <a:spcPct val="35000"/>
            </a:spcAft>
            <a:buNone/>
          </a:pPr>
          <a:r>
            <a:rPr lang="en-US" sz="1100" kern="1200"/>
            <a:t>/Migrate/</a:t>
          </a:r>
        </a:p>
        <a:p>
          <a:pPr marL="0" lvl="0" indent="0" algn="ctr" defTabSz="488950">
            <a:lnSpc>
              <a:spcPct val="90000"/>
            </a:lnSpc>
            <a:spcBef>
              <a:spcPct val="0"/>
            </a:spcBef>
            <a:spcAft>
              <a:spcPct val="35000"/>
            </a:spcAft>
            <a:buNone/>
          </a:pPr>
          <a:r>
            <a:rPr lang="en-US" sz="1100" kern="1200"/>
            <a:t>Innovate</a:t>
          </a:r>
          <a:endParaRPr lang="en-CA" sz="1100" kern="1200"/>
        </a:p>
      </dsp:txBody>
      <dsp:txXfrm>
        <a:off x="1181560" y="1061531"/>
        <a:ext cx="621240" cy="621240"/>
      </dsp:txXfrm>
    </dsp:sp>
    <dsp:sp modelId="{B93C68E4-7C99-4062-91A3-D5BAEE66660F}">
      <dsp:nvSpPr>
        <dsp:cNvPr id="0" name=""/>
        <dsp:cNvSpPr/>
      </dsp:nvSpPr>
      <dsp:spPr>
        <a:xfrm rot="18900000">
          <a:off x="1837140" y="762187"/>
          <a:ext cx="233492" cy="2965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CA" sz="1800" kern="1200"/>
        </a:p>
      </dsp:txBody>
      <dsp:txXfrm>
        <a:off x="1847398" y="846256"/>
        <a:ext cx="163444" cy="17791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9/13/2021 10:21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9/13/2021 10:20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9/13/2021 10:20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7059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444444"/>
                </a:solidFill>
                <a:effectLst/>
                <a:latin typeface="Segoe"/>
              </a:rPr>
              <a:t>​</a:t>
            </a:r>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Build new products and services</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Evaluate the business justification</a:t>
            </a:r>
          </a:p>
          <a:p>
            <a:pPr algn="l" rtl="0" fontAlgn="base"/>
            <a:r>
              <a:rPr lang="en-US" sz="1200" b="0" i="0" dirty="0">
                <a:solidFill>
                  <a:srgbClr val="444444"/>
                </a:solidFill>
                <a:effectLst/>
                <a:latin typeface="Segoe"/>
              </a:rPr>
              <a:t>Business justification: Before evaluating opportunities to innovate in the cloud, complete a high-level business justification to establish stakeholder alignment for the overall adoption plan.</a:t>
            </a:r>
          </a:p>
          <a:p>
            <a:pPr algn="l" rtl="0" fontAlgn="base"/>
            <a:r>
              <a:rPr lang="en-US" sz="1200" b="0" i="0" dirty="0">
                <a:solidFill>
                  <a:srgbClr val="444444"/>
                </a:solidFill>
                <a:effectLst/>
                <a:latin typeface="Segoe"/>
              </a:rPr>
              <a:t>Business value consensus: </a:t>
            </a:r>
            <a:r>
              <a:rPr lang="en-US" sz="1200" b="0" i="0" kern="1200" dirty="0">
                <a:solidFill>
                  <a:schemeClr val="tx1"/>
                </a:solidFill>
                <a:effectLst/>
                <a:latin typeface="Segoe"/>
                <a:ea typeface="+mn-ea"/>
                <a:cs typeface="+mn-cs"/>
              </a:rPr>
              <a:t>Identify how that innovation can align to and drive business value.</a:t>
            </a:r>
            <a:endParaRPr lang="en-US" sz="1200" b="0" i="0" dirty="0">
              <a:solidFill>
                <a:srgbClr val="444444"/>
              </a:solidFill>
              <a:effectLst/>
              <a:latin typeface="Segoe"/>
            </a:endParaRP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Plan for migration of dependent assets</a:t>
            </a:r>
          </a:p>
          <a:p>
            <a:pPr algn="l" rtl="0" fontAlgn="base"/>
            <a:r>
              <a:rPr lang="en-US" sz="1200" b="0" i="0" kern="1200" dirty="0">
                <a:solidFill>
                  <a:schemeClr val="tx1"/>
                </a:solidFill>
                <a:effectLst/>
                <a:latin typeface="Segoe"/>
                <a:ea typeface="+mn-ea"/>
                <a:cs typeface="+mn-cs"/>
              </a:rPr>
              <a:t>Cloud adoption plan template: Deploy the basic template.</a:t>
            </a:r>
          </a:p>
          <a:p>
            <a:pPr algn="l" rtl="0" fontAlgn="base"/>
            <a:r>
              <a:rPr lang="en-US" sz="1200" b="0" i="0" kern="1200" dirty="0">
                <a:solidFill>
                  <a:schemeClr val="tx1"/>
                </a:solidFill>
                <a:effectLst/>
                <a:latin typeface="Segoe"/>
                <a:ea typeface="+mn-ea"/>
                <a:cs typeface="+mn-cs"/>
              </a:rPr>
              <a:t>Workload alignment: Define workloads in the backlog.</a:t>
            </a:r>
          </a:p>
          <a:p>
            <a:pPr algn="l" rtl="0" fontAlgn="base"/>
            <a:r>
              <a:rPr lang="en-US" sz="1200" b="0" i="0" kern="1200" dirty="0">
                <a:solidFill>
                  <a:schemeClr val="tx1"/>
                </a:solidFill>
                <a:effectLst/>
                <a:latin typeface="Segoe"/>
                <a:ea typeface="+mn-ea"/>
                <a:cs typeface="+mn-cs"/>
              </a:rPr>
              <a:t>Effort alignment: Align assets and workloads in the backlog to clearly define effort for prioritized workloads.</a:t>
            </a:r>
          </a:p>
          <a:p>
            <a:pPr algn="l" rtl="0" fontAlgn="base"/>
            <a:r>
              <a:rPr lang="en-US" sz="1200" b="0" i="0" kern="1200" dirty="0">
                <a:solidFill>
                  <a:schemeClr val="tx1"/>
                </a:solidFill>
                <a:effectLst/>
                <a:latin typeface="Segoe"/>
                <a:ea typeface="+mn-ea"/>
                <a:cs typeface="+mn-cs"/>
              </a:rPr>
              <a:t>People and time alignment: Establish iteration, velocity, and releases for the workloads.</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Align governance requirements to your adoption plan</a:t>
            </a:r>
          </a:p>
          <a:p>
            <a:r>
              <a:rPr lang="en-US" sz="1200" b="0" i="0" dirty="0">
                <a:solidFill>
                  <a:srgbClr val="444444"/>
                </a:solidFill>
                <a:effectLst/>
                <a:latin typeface="Segoe"/>
              </a:rPr>
              <a:t>Governance approach: Outline a process for corporate policy and processes. Build the disciplines required to deliver on governance across cloud enterprise efforts.</a:t>
            </a:r>
          </a:p>
          <a:p>
            <a:r>
              <a:rPr lang="en-US" sz="1200" b="0" i="0" dirty="0">
                <a:solidFill>
                  <a:srgbClr val="444444"/>
                </a:solidFill>
                <a:effectLst/>
                <a:latin typeface="Segoe"/>
              </a:rPr>
              <a:t>Define corporate policy: Identify and mitigate business risks.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6: Define operational needs and business commitments</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If advanced operations are required to support your operations needs, evaluate the business commitments to determine operational responsibilities for both teams.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Step 7: Deploy an aligned landing zone</a:t>
            </a:r>
          </a:p>
          <a:p>
            <a:r>
              <a:rPr lang="en-US" sz="1200" b="0" i="0" dirty="0">
                <a:solidFill>
                  <a:srgbClr val="444444"/>
                </a:solidFill>
                <a:effectLst/>
                <a:latin typeface="Segoe"/>
              </a:rPr>
              <a:t>Choose a landing zone: Deploy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8: Innovate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Business value consensus: If more than three months have passed since the last business value consensus, or if never completed, Identify how innovation can align to and drive business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Azure innovation guide: Use the Azure innovation guide to speed up the deployment of innovative solutions by understanding the tools and processes to help build a minimum viable product (MVP).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Innovation best practices: Combine Azure services to create a toolchain for digital invention.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Feedback loops: Develop improved feedback loops to quickly deliver impactful innovations to your customers.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Unblock environmental design and configuration?</a:t>
            </a:r>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9/13/2021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Key point</a:t>
            </a:r>
            <a:r>
              <a:rPr lang="en-US" sz="1200" b="0" i="0" u="none" strike="noStrike" dirty="0">
                <a:solidFill>
                  <a:srgbClr val="000000"/>
                </a:solidFill>
                <a:effectLst/>
                <a:latin typeface="Segoe"/>
              </a:rPr>
              <a:t>&gt;: 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Unblock environmental design and configuration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1: Document the business strategy</a:t>
            </a:r>
          </a:p>
          <a:p>
            <a:pPr algn="l" rtl="0" fontAlgn="base"/>
            <a:r>
              <a:rPr lang="en-US" sz="1200" b="0" i="0" u="none" strike="noStrike" dirty="0">
                <a:solidFill>
                  <a:srgbClr val="444444"/>
                </a:solidFill>
                <a:effectLst/>
                <a:latin typeface="Segoe"/>
              </a:rPr>
              <a:t>Motivations: Strategic align, seek consensus on motivations for the migration effort. Understanding and categorizing motivations and common themes from various stakeholders across business and IT.</a:t>
            </a:r>
          </a:p>
          <a:p>
            <a:pPr algn="l" rtl="0" fontAlgn="base"/>
            <a:r>
              <a:rPr lang="en-US" sz="1200" b="0" i="0" u="none" strike="noStrike" dirty="0">
                <a:solidFill>
                  <a:srgbClr val="444444"/>
                </a:solidFill>
                <a:effectLst/>
                <a:latin typeface="Segoe"/>
              </a:rPr>
              <a:t>Business outcomes: After motivations are aligned, capture the desired business outcomes, using clear metrics to measure overall transformation.</a:t>
            </a:r>
          </a:p>
          <a:p>
            <a:pPr algn="l" rtl="0" fontAlgn="base"/>
            <a:r>
              <a:rPr lang="en-US" sz="1200" b="0" i="0" u="none" strike="noStrike" dirty="0">
                <a:solidFill>
                  <a:srgbClr val="444444"/>
                </a:solidFill>
                <a:effectLst/>
                <a:latin typeface="Segoe"/>
              </a:rPr>
              <a:t>Building a cloud migration business case: Start to develop a migration business case with clear guidance on formulas and tools to help business justification.</a:t>
            </a:r>
          </a:p>
          <a:p>
            <a:pPr algn="l" rtl="0" fontAlgn="base"/>
            <a:endParaRPr lang="en-US" sz="1200" b="0" i="0" u="none" strike="noStrike" dirty="0">
              <a:solidFill>
                <a:srgbClr val="444444"/>
              </a:solidFill>
              <a:effectLst/>
              <a:latin typeface="Segoe"/>
            </a:endParaRPr>
          </a:p>
          <a:p>
            <a:r>
              <a:rPr lang="en-US" sz="1200" b="1" i="0" kern="1200" dirty="0">
                <a:solidFill>
                  <a:schemeClr val="tx1"/>
                </a:solidFill>
                <a:effectLst/>
                <a:latin typeface="Segoe"/>
                <a:ea typeface="+mn-ea"/>
                <a:cs typeface="+mn-cs"/>
              </a:rPr>
              <a:t>Step 2: Assess the digital estate</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p>
          <a:p>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Create a cloud adoption plan</a:t>
            </a:r>
          </a:p>
          <a:p>
            <a:r>
              <a:rPr lang="en-US" sz="1200" dirty="0">
                <a:latin typeface="Segoe"/>
              </a:rPr>
              <a:t>Cloud adoption plan template: Deploy the basic template.</a:t>
            </a:r>
          </a:p>
          <a:p>
            <a:r>
              <a:rPr lang="en-US" sz="1200" dirty="0">
                <a:latin typeface="Segoe"/>
              </a:rPr>
              <a:t>Workload alignment: Define workloads in the backlog.</a:t>
            </a:r>
          </a:p>
          <a:p>
            <a:r>
              <a:rPr lang="en-US" sz="1200" dirty="0">
                <a:latin typeface="Segoe"/>
              </a:rPr>
              <a:t>Effort alignment: Align assets and workloads in the backlog to clearly define efforts for prioritized workloads.</a:t>
            </a:r>
          </a:p>
          <a:p>
            <a:r>
              <a:rPr lang="en-US" sz="1200" dirty="0">
                <a:latin typeface="Segoe"/>
              </a:rPr>
              <a:t>People and time alignment: Establish iteration, velocity, and releases for the migrated workloads.</a:t>
            </a:r>
            <a:br>
              <a:rPr lang="en-US" sz="1200" dirty="0">
                <a:latin typeface="Segoe"/>
              </a:rPr>
            </a:br>
            <a:endParaRPr lang="en-US" sz="1200" b="0" i="0" dirty="0">
              <a:solidFill>
                <a:srgbClr val="444444"/>
              </a:solidFill>
              <a:effectLst/>
              <a:latin typeface="Segoe"/>
            </a:endParaRPr>
          </a:p>
          <a:p>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Deploy the first landing zone</a:t>
            </a:r>
          </a:p>
          <a:p>
            <a:pPr algn="l" rtl="0" fontAlgn="base"/>
            <a:r>
              <a:rPr lang="en-US" sz="1200" b="0" i="0" kern="1200" dirty="0">
                <a:solidFill>
                  <a:schemeClr val="tx1"/>
                </a:solidFill>
                <a:effectLst/>
                <a:latin typeface="Segoe"/>
                <a:ea typeface="+mn-ea"/>
                <a:cs typeface="+mn-cs"/>
              </a:rPr>
              <a:t>Choose a landing zone: Find the right approach to deploying a landing zone based on your short-term adoption plan, then deploy that standardized code base.</a:t>
            </a:r>
          </a:p>
          <a:p>
            <a:pPr algn="l" rtl="0" fontAlgn="base"/>
            <a:r>
              <a:rPr lang="en-US" sz="1200" b="0" i="0" kern="1200" dirty="0">
                <a:solidFill>
                  <a:schemeClr val="tx1"/>
                </a:solidFill>
                <a:effectLst/>
                <a:latin typeface="Segoe"/>
                <a:ea typeface="+mn-ea"/>
                <a:cs typeface="+mn-cs"/>
              </a:rPr>
              <a:t>Expand your landing zone: Don't attempt to meet long-term governance, security, or operation constraints yet, unless they're required to support the short-term adoption plan.</a:t>
            </a:r>
          </a:p>
          <a:p>
            <a:pPr algn="l" rtl="0" fontAlgn="base"/>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5: Deploy an initial governance foundation</a:t>
            </a:r>
          </a:p>
          <a:p>
            <a:pPr algn="l" rtl="0" fontAlgn="base"/>
            <a:r>
              <a:rPr lang="en-US" sz="1200" b="0" i="0" dirty="0">
                <a:solidFill>
                  <a:srgbClr val="444444"/>
                </a:solidFill>
                <a:effectLst/>
                <a:latin typeface="Segoe"/>
              </a:rPr>
              <a:t>Governance approach: Outlines a process for thinking about corporate policy and processes, then build the disciplines required to deliver on governance across cloud enterprise adoption efforts.</a:t>
            </a:r>
          </a:p>
          <a:p>
            <a:pPr algn="l" rtl="0" fontAlgn="base"/>
            <a:r>
              <a:rPr lang="en-US" sz="1200" b="0" i="0" dirty="0">
                <a:solidFill>
                  <a:srgbClr val="444444"/>
                </a:solidFill>
                <a:effectLst/>
                <a:latin typeface="Segoe"/>
              </a:rPr>
              <a:t>Governance benchmark tool: Find gaps in your current state so that you can plan for the future.</a:t>
            </a:r>
          </a:p>
          <a:p>
            <a:pPr algn="l" rtl="0" fontAlgn="base"/>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1"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6: Implement an operations baseline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 in the cloud.</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Define business commitments: Create business alignment in cloud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Expand the management baseline: Establish actionable best practices for operational management.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Get specific with advanced operations: Go beyond your management baseline and apply design principles and advanced operations. </a:t>
            </a:r>
          </a:p>
          <a:p>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Expand the landing zone</a:t>
            </a:r>
          </a:p>
          <a:p>
            <a:r>
              <a:rPr lang="en-US" sz="1200" b="0" i="1" u="none" strike="noStrike" dirty="0">
                <a:solidFill>
                  <a:srgbClr val="444444"/>
                </a:solidFill>
                <a:effectLst/>
                <a:latin typeface="Segoe"/>
              </a:rPr>
              <a:t>Refactor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M</a:t>
            </a:r>
            <a:r>
              <a:rPr lang="en-US" sz="1200" b="0" i="0" kern="1200" dirty="0">
                <a:solidFill>
                  <a:schemeClr val="tx1"/>
                </a:solidFill>
                <a:effectLst/>
                <a:latin typeface="Segoe"/>
                <a:ea typeface="+mn-ea"/>
                <a:cs typeface="+mn-cs"/>
              </a:rPr>
              <a:t>odify or restructure source code to optimize the output, accelerate migration, and remove common blockers.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Test-driven development of landing zones</a:t>
            </a:r>
            <a:r>
              <a:rPr lang="en-US" sz="1200" b="0" i="0" u="none" strike="noStrike" dirty="0">
                <a:solidFill>
                  <a:srgbClr val="444444"/>
                </a:solidFill>
                <a:effectLst/>
                <a:latin typeface="Segoe"/>
              </a:rPr>
              <a:t>: </a:t>
            </a:r>
            <a:r>
              <a:rPr lang="en-US" sz="1200" b="0" i="0" u="none" strike="noStrike" kern="1200" dirty="0">
                <a:solidFill>
                  <a:schemeClr val="tx1"/>
                </a:solidFill>
                <a:effectLst/>
                <a:latin typeface="Segoe"/>
                <a:ea typeface="+mn-ea"/>
                <a:cs typeface="+mn-cs"/>
              </a:rPr>
              <a:t>Use test-driven DevOps processes to i</a:t>
            </a:r>
            <a:r>
              <a:rPr lang="en-US" sz="1200" b="0" i="0" kern="1200" dirty="0">
                <a:solidFill>
                  <a:schemeClr val="tx1"/>
                </a:solidFill>
                <a:effectLst/>
                <a:latin typeface="Segoe"/>
                <a:ea typeface="+mn-ea"/>
                <a:cs typeface="+mn-cs"/>
              </a:rPr>
              <a:t>mprove the quality of new features and improvements in code-based solutions.</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governance</a:t>
            </a:r>
            <a:r>
              <a:rPr lang="en-US" sz="1200" b="0" i="0" u="none" strike="noStrike" dirty="0">
                <a:solidFill>
                  <a:srgbClr val="444444"/>
                </a:solidFill>
                <a:effectLst/>
                <a:latin typeface="Segoe"/>
              </a:rPr>
              <a:t>: Improve the landing zone governance foundation to </a:t>
            </a:r>
            <a:r>
              <a:rPr lang="en-US" sz="1200" b="0" i="0" kern="1200" dirty="0">
                <a:solidFill>
                  <a:schemeClr val="tx1"/>
                </a:solidFill>
                <a:effectLst/>
                <a:latin typeface="Segoe"/>
                <a:ea typeface="+mn-ea"/>
                <a:cs typeface="+mn-cs"/>
              </a:rPr>
              <a:t>integrate cost controls, establish basic tooling to allow for scale, and will make it easier for the cloud governance team to deliver on the Five Disciplines of Cloud Governance.</a:t>
            </a:r>
            <a:endParaRPr lang="en-US" sz="1200" b="0" i="0" u="none" strike="noStrike" dirty="0">
              <a:solidFill>
                <a:srgbClr val="444444"/>
              </a:solidFill>
              <a:effectLst/>
              <a:latin typeface="Segoe"/>
            </a:endParaRPr>
          </a:p>
          <a:p>
            <a:pPr algn="l" rtl="0" fontAlgn="base"/>
            <a:r>
              <a:rPr lang="en-US" sz="1200" b="0" i="1" u="none" strike="noStrike" dirty="0">
                <a:solidFill>
                  <a:srgbClr val="444444"/>
                </a:solidFill>
                <a:effectLst/>
                <a:latin typeface="Segoe"/>
              </a:rPr>
              <a:t>Expand landing zone operations</a:t>
            </a:r>
            <a:r>
              <a:rPr lang="en-US" sz="1200" b="0" i="0" u="none" strike="noStrike" dirty="0">
                <a:solidFill>
                  <a:srgbClr val="444444"/>
                </a:solidFill>
                <a:effectLst/>
                <a:latin typeface="Segoe"/>
              </a:rPr>
              <a:t>: Use landing zone governance best practices with naming and tagging standards, cost tracking across workloads, scaling with multiple subscriptions, and organizing and managing subscriptions.</a:t>
            </a:r>
          </a:p>
          <a:p>
            <a:pPr algn="l" rtl="0" fontAlgn="base"/>
            <a:r>
              <a:rPr lang="en-US" sz="1200" b="0" i="1" u="none" strike="noStrike" dirty="0">
                <a:solidFill>
                  <a:srgbClr val="444444"/>
                </a:solidFill>
                <a:effectLst/>
                <a:latin typeface="Segoe"/>
              </a:rPr>
              <a:t>Expand landing zone security: </a:t>
            </a:r>
            <a:r>
              <a:rPr lang="en-US" sz="1200" b="0" i="0" u="none" strike="noStrike" dirty="0">
                <a:solidFill>
                  <a:srgbClr val="444444"/>
                </a:solidFill>
                <a:effectLst/>
                <a:latin typeface="Segoe"/>
              </a:rPr>
              <a:t>Use landing zone best practices to </a:t>
            </a:r>
            <a:r>
              <a:rPr lang="en-US" sz="1200" b="0" i="0" kern="1200" dirty="0">
                <a:solidFill>
                  <a:schemeClr val="tx1"/>
                </a:solidFill>
                <a:effectLst/>
                <a:latin typeface="Segoe"/>
                <a:ea typeface="+mn-ea"/>
                <a:cs typeface="+mn-cs"/>
              </a:rPr>
              <a:t>protect data and assets, building on the test-driven development approach to landing zones, expanding or refactoring the landing zone to account for heightened security requirements.</a:t>
            </a:r>
            <a:endParaRPr lang="en-US" sz="1200" b="0" i="1" u="none" strike="noStrike" dirty="0">
              <a:solidFill>
                <a:srgbClr val="444444"/>
              </a:solidFill>
              <a:effectLst/>
              <a:latin typeface="Segoe"/>
            </a:endParaRPr>
          </a:p>
          <a:p>
            <a:pPr algn="l" rtl="0" fontAlgn="base"/>
            <a:r>
              <a:rPr lang="en-US" sz="1200" b="0" i="0" dirty="0">
                <a:solidFill>
                  <a:srgbClr val="444444"/>
                </a:solidFill>
                <a:effectLst/>
                <a:latin typeface="Segoe"/>
              </a:rPr>
              <a:t>​</a:t>
            </a:r>
          </a:p>
          <a:p>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Let’s look at the</a:t>
            </a:r>
            <a:r>
              <a:rPr lang="en-US" sz="1200" dirty="0">
                <a:latin typeface="Segoe"/>
              </a:rPr>
              <a:t> </a:t>
            </a:r>
            <a:r>
              <a:rPr lang="en-US" sz="1200" b="1" i="1" dirty="0">
                <a:latin typeface="Segoe"/>
              </a:rPr>
              <a:t>Get Started guides </a:t>
            </a:r>
            <a:r>
              <a:rPr lang="en-US" sz="1200" b="0" i="0" dirty="0">
                <a:latin typeface="Segoe"/>
              </a:rPr>
              <a:t>in</a:t>
            </a:r>
            <a:r>
              <a:rPr lang="en-US" sz="1200" b="1" i="1" dirty="0">
                <a:latin typeface="Segoe"/>
              </a:rPr>
              <a:t> </a:t>
            </a:r>
            <a:r>
              <a:rPr lang="en-US" sz="1200" b="0" i="0" dirty="0">
                <a:latin typeface="Segoe"/>
              </a:rPr>
              <a:t>Microsoft Cloud Adoption Framework Documentation</a:t>
            </a:r>
          </a:p>
          <a:p>
            <a:pPr algn="l" rtl="0" fontAlgn="base"/>
            <a:r>
              <a:rPr lang="en-US" sz="1200" b="0" i="0" dirty="0">
                <a:solidFill>
                  <a:srgbClr val="444444"/>
                </a:solidFill>
                <a:effectLst/>
                <a:latin typeface="Segoe"/>
              </a:rPr>
              <a:t>​</a:t>
            </a: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9/13/2021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a:solidFill>
                  <a:srgbClr val="000000"/>
                </a:solidFill>
                <a:effectLst/>
                <a:latin typeface="Segoe"/>
              </a:rPr>
              <a:t>&lt;</a:t>
            </a:r>
            <a:r>
              <a:rPr lang="en-US" b="1"/>
              <a:t>Key point&gt;: </a:t>
            </a:r>
            <a:r>
              <a:rPr lang="en-US"/>
              <a:t>Find more </a:t>
            </a:r>
            <a:r>
              <a:rPr lang="en-US" b="1" i="1"/>
              <a:t>Get Started guides </a:t>
            </a:r>
            <a:r>
              <a:rPr lang="en-US" b="0" i="0"/>
              <a:t>in</a:t>
            </a:r>
            <a:r>
              <a:rPr lang="en-US" b="1" i="1"/>
              <a:t> </a:t>
            </a:r>
            <a:r>
              <a:rPr lang="en-US" b="0" i="0"/>
              <a:t>Microsoft Cloud Adoption Framework Documentation</a:t>
            </a:r>
          </a:p>
          <a:p>
            <a:endParaRPr lang="en-US" b="0" i="0"/>
          </a:p>
          <a:p>
            <a:endParaRPr lang="en-US"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a:solidFill>
                <a:srgbClr val="000000"/>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a:solidFill>
                  <a:srgbClr val="000000"/>
                </a:solidFill>
                <a:effectLst/>
                <a:latin typeface="Segoe"/>
              </a:rPr>
              <a:t>&lt;Transition&gt; </a:t>
            </a:r>
            <a:r>
              <a:rPr lang="en-US" sz="1200" b="0" i="0" u="none" strike="noStrike">
                <a:solidFill>
                  <a:srgbClr val="000000"/>
                </a:solidFill>
                <a:effectLst/>
                <a:latin typeface="Segoe"/>
              </a:rPr>
              <a:t>There are a variety of tools, templates and assessments that will support your path to digital transformation; we will now look at a high-level overview of those resources</a:t>
            </a:r>
            <a:endParaRPr lang="en-US" b="0" i="0">
              <a:solidFill>
                <a:srgbClr val="444444"/>
              </a:solidFill>
              <a:effectLst/>
              <a:latin typeface="Calibri" panose="020F0502020204030204" pitchFamily="34" charset="0"/>
            </a:endParaRPr>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9/13/2021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We have tools, assessments, and other assets to support your cloud adoption journey.</a:t>
            </a:r>
          </a:p>
          <a:p>
            <a:endParaRPr lang="en-US" b="1">
              <a:cs typeface="Calibri"/>
            </a:endParaRPr>
          </a:p>
          <a:p>
            <a:r>
              <a:rPr lang="en-US" b="1">
                <a:cs typeface="Calibri"/>
              </a:rPr>
              <a:t>&lt;Transition&gt; Although the tools, templates, and assessments enable you to manage your own journey, not everyone wants to do this alone. Let's talk about the role of Microsoft Partners - and how they can lighten the load.</a:t>
            </a:r>
          </a:p>
          <a:p>
            <a:endParaRPr lang="en-US"/>
          </a:p>
        </p:txBody>
      </p:sp>
    </p:spTree>
    <p:extLst>
      <p:ext uri="{BB962C8B-B14F-4D97-AF65-F5344CB8AC3E}">
        <p14:creationId xmlns:p14="http://schemas.microsoft.com/office/powerpoint/2010/main" val="496557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9/13/2021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683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Transfer – </a:t>
            </a:r>
            <a:r>
              <a:rPr lang="de-DE" dirty="0" err="1"/>
              <a:t>our</a:t>
            </a:r>
            <a:r>
              <a:rPr lang="de-DE" dirty="0"/>
              <a:t> </a:t>
            </a:r>
            <a:r>
              <a:rPr lang="de-DE" dirty="0" err="1"/>
              <a:t>message</a:t>
            </a:r>
            <a:r>
              <a:rPr lang="de-DE" dirty="0"/>
              <a:t> </a:t>
            </a:r>
            <a:r>
              <a:rPr lang="de-DE" dirty="0" err="1"/>
              <a:t>to</a:t>
            </a:r>
            <a:r>
              <a:rPr lang="de-DE" dirty="0"/>
              <a:t> </a:t>
            </a:r>
            <a:r>
              <a:rPr lang="de-DE" dirty="0" err="1"/>
              <a:t>customer</a:t>
            </a:r>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9/13/2021 10:22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54341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&lt;Key point&gt; There are a variety of next steps you can take to accelerate your digital transformation. </a:t>
            </a:r>
            <a:endParaRPr lang="en-US"/>
          </a:p>
        </p:txBody>
      </p:sp>
    </p:spTree>
    <p:extLst>
      <p:ext uri="{BB962C8B-B14F-4D97-AF65-F5344CB8AC3E}">
        <p14:creationId xmlns:p14="http://schemas.microsoft.com/office/powerpoint/2010/main" val="1793593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9/13/2021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9/13/2021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18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9/13/2021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Welcome slide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9/13/2021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a:t>
            </a:r>
            <a:r>
              <a:rPr lang="en-US" sz="1200" b="1" kern="1200">
                <a:solidFill>
                  <a:schemeClr val="tx1"/>
                </a:solidFill>
                <a:effectLst/>
                <a:latin typeface="Segoe"/>
                <a:ea typeface="+mn-ea"/>
                <a:cs typeface="+mn-cs"/>
              </a:rPr>
              <a:t>: </a:t>
            </a:r>
            <a:r>
              <a:rPr lang="en-US" sz="1200" b="0" i="0" kern="1200">
                <a:solidFill>
                  <a:schemeClr val="tx1"/>
                </a:solidFill>
                <a:effectLst/>
                <a:latin typeface="Segoe"/>
                <a:ea typeface="+mn-ea"/>
                <a:cs typeface="+mn-cs"/>
              </a:rPr>
              <a:t>Digital Transformation is the evolution of business</a:t>
            </a:r>
          </a:p>
          <a:p>
            <a:endParaRPr lang="en-US" sz="1200" b="0" i="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Digital transformation embraces the necessity of change.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What kind of change are we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a:rPr>
              <a:t>—</a:t>
            </a:r>
            <a:r>
              <a:rPr lang="en-US" sz="1200" kern="1200">
                <a:solidFill>
                  <a:schemeClr val="tx1"/>
                </a:solidFill>
                <a:effectLst/>
                <a:latin typeface="Segoe"/>
                <a:ea typeface="+mn-ea"/>
                <a:cs typeface="+mn-cs"/>
              </a:rPr>
              <a:t>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a:rPr>
              <a:t>—</a:t>
            </a:r>
            <a:r>
              <a:rPr lang="en-US" sz="1200" kern="1200">
                <a:solidFill>
                  <a:schemeClr val="tx1"/>
                </a:solidFill>
                <a:effectLst/>
                <a:latin typeface="Segoe"/>
                <a:ea typeface="+mn-ea"/>
                <a:cs typeface="+mn-cs"/>
              </a:rPr>
              <a:t>identifying and implementing efficiencies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There is no magic “efficiency” switch to flip. </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about a </a:t>
            </a:r>
            <a:r>
              <a:rPr lang="en-US" sz="1200" i="1" kern="1200">
                <a:solidFill>
                  <a:schemeClr val="tx1"/>
                </a:solidFill>
                <a:effectLst/>
                <a:latin typeface="Segoe"/>
                <a:ea typeface="+mn-ea"/>
                <a:cs typeface="+mn-cs"/>
              </a:rPr>
              <a:t>process of change</a:t>
            </a:r>
            <a:r>
              <a:rPr lang="en-US" sz="1200">
                <a:latin typeface="Segoe"/>
              </a:rPr>
              <a:t>—</a:t>
            </a:r>
            <a:r>
              <a:rPr lang="en-US" sz="1200" kern="1200">
                <a:solidFill>
                  <a:schemeClr val="tx1"/>
                </a:solidFill>
                <a:effectLst/>
                <a:latin typeface="Segoe"/>
                <a:ea typeface="+mn-ea"/>
                <a:cs typeface="+mn-cs"/>
              </a:rPr>
              <a:t>changing the foundation of how your business works.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of you already </a:t>
            </a:r>
            <a:r>
              <a:rPr lang="en-US" sz="1200" i="1" kern="1200">
                <a:solidFill>
                  <a:schemeClr val="tx1"/>
                </a:solidFill>
                <a:effectLst/>
                <a:latin typeface="Segoe"/>
                <a:ea typeface="+mn-ea"/>
                <a:cs typeface="+mn-cs"/>
              </a:rPr>
              <a:t>know if they don’t digitally transform and evolve, their businesses won’t survive</a:t>
            </a:r>
            <a:r>
              <a:rPr lang="en-US" sz="1200" kern="1200">
                <a:solidFill>
                  <a:schemeClr val="tx1"/>
                </a:solidFill>
                <a:effectLst/>
                <a:latin typeface="Segoe"/>
                <a:ea typeface="+mn-ea"/>
                <a:cs typeface="+mn-cs"/>
              </a:rPr>
              <a:t>.</a:t>
            </a:r>
          </a:p>
          <a:p>
            <a:endParaRPr lang="en-US" sz="1200" b="0" kern="1200">
              <a:solidFill>
                <a:srgbClr val="FF0000"/>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And now, they’ve committed to making this transformation happen.</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But companies need guidance during this challenging process—technical guidance that’s tailored to their industry and considers their business requirements and objectives. </a:t>
            </a:r>
          </a:p>
          <a:p>
            <a:pPr marL="171450" indent="-171450">
              <a:buFont typeface="Arial" panose="020B0604020202020204" pitchFamily="34" charset="0"/>
              <a:buChar char="•"/>
            </a:pPr>
            <a:endParaRPr lang="en-US" sz="1200" kern="1200">
              <a:solidFill>
                <a:schemeClr val="tx1"/>
              </a:solidFill>
              <a:effectLst/>
              <a:latin typeface="Segoe"/>
              <a:ea typeface="+mn-ea"/>
              <a:cs typeface="+mn-cs"/>
            </a:endParaRPr>
          </a:p>
          <a:p>
            <a:r>
              <a:rPr lang="en-US" sz="1200" b="1" kern="1200">
                <a:solidFill>
                  <a:schemeClr val="tx1"/>
                </a:solidFill>
                <a:effectLst/>
                <a:latin typeface="Segoe"/>
                <a:ea typeface="+mn-ea"/>
                <a:cs typeface="+mn-cs"/>
              </a:rPr>
              <a:t>&lt;Transition&gt;: </a:t>
            </a:r>
            <a:r>
              <a:rPr lang="en-US" sz="1200" b="0" kern="1200">
                <a:solidFill>
                  <a:schemeClr val="tx1"/>
                </a:solidFill>
                <a:effectLst/>
                <a:latin typeface="Segoe"/>
                <a:ea typeface="+mn-ea"/>
                <a:cs typeface="+mn-cs"/>
              </a:rPr>
              <a:t>Change is necessary in today’s competitive business climate. So, how do you implement changes to your business to be more efficient?</a:t>
            </a:r>
          </a:p>
          <a:p>
            <a:endParaRPr lang="en-US">
              <a:latin typeface="Segoe"/>
            </a:endParaRPr>
          </a:p>
          <a:p>
            <a:endParaRPr lang="en-US">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2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Key point</a:t>
            </a:r>
            <a:r>
              <a:rPr lang="en-US" sz="1200" b="0" kern="1200">
                <a:solidFill>
                  <a:schemeClr val="tx1"/>
                </a:solidFill>
                <a:effectLst/>
                <a:latin typeface="Segoe"/>
                <a:ea typeface="+mn-ea"/>
                <a:cs typeface="+mn-cs"/>
              </a:rPr>
              <a:t>&gt;: change is hard—because it affects people, not just process.</a:t>
            </a:r>
          </a:p>
          <a:p>
            <a:endParaRPr lang="en-US" sz="1200" kern="1200">
              <a:solidFill>
                <a:schemeClr val="tx1"/>
              </a:solidFill>
              <a:effectLst/>
              <a:latin typeface="Segoe"/>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a:ea typeface="+mn-ea"/>
                <a:cs typeface="+mn-cs"/>
              </a:rPr>
              <a:t>The decision to commit to change is only the first step.</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Whether evolving to meet increased market demand, or face tough foreign competition, change is inevitable.</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Many business leaders already realize that change is much more than just swapping out technologies.</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It’s an incremental process—evolving in how you’re doing business that affects culture company-wide—all your employees. </a:t>
            </a:r>
            <a:r>
              <a:rPr lang="en-US" sz="1200" b="0" kern="1200">
                <a:solidFill>
                  <a:schemeClr val="tx1"/>
                </a:solidFill>
                <a:effectLst/>
                <a:latin typeface="Segoe"/>
                <a:ea typeface="+mn-ea"/>
                <a:cs typeface="+mn-cs"/>
              </a:rPr>
              <a:t>And it starts with you, the business leader.</a:t>
            </a:r>
          </a:p>
          <a:p>
            <a:pPr marL="171450" indent="-171450">
              <a:buFont typeface="Wingdings" panose="05000000000000000000" pitchFamily="2" charset="2"/>
              <a:buChar char="§"/>
            </a:pPr>
            <a:r>
              <a:rPr lang="en-US" sz="1200" kern="1200">
                <a:solidFill>
                  <a:schemeClr val="tx1"/>
                </a:solidFill>
                <a:effectLst/>
                <a:latin typeface="Segoe"/>
                <a:ea typeface="+mn-ea"/>
                <a:cs typeface="+mn-cs"/>
              </a:rPr>
              <a:t>You know that the journey to the cloud is hard, but necessary to continue to grow in an evolving marketplace. </a:t>
            </a:r>
          </a:p>
          <a:p>
            <a:pPr marL="171450" indent="-171450">
              <a:buFont typeface="Wingdings" panose="05000000000000000000" pitchFamily="2" charset="2"/>
              <a:buChar char="§"/>
            </a:pPr>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&lt;</a:t>
            </a:r>
            <a:r>
              <a:rPr lang="en-US" sz="1200" b="1" kern="1200">
                <a:solidFill>
                  <a:schemeClr val="tx1"/>
                </a:solidFill>
                <a:effectLst/>
                <a:latin typeface="Segoe"/>
                <a:ea typeface="+mn-ea"/>
                <a:cs typeface="+mn-cs"/>
              </a:rPr>
              <a:t>Transition</a:t>
            </a:r>
            <a:r>
              <a:rPr lang="en-US" sz="1200" b="0" kern="1200">
                <a:solidFill>
                  <a:schemeClr val="tx1"/>
                </a:solidFill>
                <a:effectLst/>
                <a:latin typeface="Segoe"/>
                <a:ea typeface="+mn-ea"/>
                <a:cs typeface="+mn-cs"/>
              </a:rPr>
              <a:t>&gt;: For </a:t>
            </a:r>
            <a:r>
              <a:rPr lang="en-US" b="0">
                <a:latin typeface="Segoe"/>
              </a:rPr>
              <a:t>businesses, it’s</a:t>
            </a:r>
            <a:r>
              <a:rPr lang="en-US" sz="1200" b="0" kern="1200">
                <a:solidFill>
                  <a:schemeClr val="tx1"/>
                </a:solidFill>
                <a:effectLst/>
                <a:latin typeface="Segoe"/>
                <a:ea typeface="+mn-ea"/>
                <a:cs typeface="+mn-cs"/>
              </a:rPr>
              <a:t> step-by-step path</a:t>
            </a:r>
            <a:r>
              <a:rPr lang="en-US" b="0">
                <a:latin typeface="Segoe"/>
              </a:rPr>
              <a:t> to modernization—and growth. </a:t>
            </a:r>
            <a:endParaRPr lang="en-US" sz="1200" b="0" kern="1200">
              <a:solidFill>
                <a:schemeClr val="tx1"/>
              </a:solidFill>
              <a:effectLst/>
              <a:latin typeface="Segoe"/>
              <a:ea typeface="+mn-ea"/>
              <a:cs typeface="+mn-cs"/>
            </a:endParaRPr>
          </a:p>
          <a:p>
            <a:endParaRPr lang="en-US">
              <a:latin typeface="Segoe"/>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Segoe"/>
                <a:ea typeface="+mn-ea"/>
                <a:cs typeface="+mn-cs"/>
              </a:rPr>
              <a:t>&lt;Key point&gt;: Change is more than adopting technology. It’s adapting how you do business.</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Microsoft Cloud Adoption Framework for Azure means changing how you do business—not just swapping out technology, but changing your enterprise, the culture behind it, and you too.</a:t>
            </a: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We share</a:t>
            </a:r>
            <a:r>
              <a:rPr lang="en-US">
                <a:effectLst/>
                <a:latin typeface="Segoe"/>
              </a:rPr>
              <a:t> best practices from our employees, partners, and customers who have already undertaken the cloud journey.</a:t>
            </a:r>
            <a:endParaRPr lang="en-US" sz="1200" kern="1200">
              <a:solidFill>
                <a:schemeClr val="tx1"/>
              </a:solidFill>
              <a:effectLst/>
              <a:latin typeface="Segoe"/>
              <a:ea typeface="+mn-ea"/>
              <a:cs typeface="+mn-cs"/>
            </a:endParaRPr>
          </a:p>
          <a:p>
            <a:endParaRPr lang="en-US" sz="1200" kern="1200">
              <a:solidFill>
                <a:schemeClr val="tx1"/>
              </a:solidFill>
              <a:effectLst/>
              <a:latin typeface="Segoe"/>
              <a:ea typeface="+mn-ea"/>
              <a:cs typeface="+mn-cs"/>
            </a:endParaRPr>
          </a:p>
          <a:p>
            <a:r>
              <a:rPr lang="en-US" sz="1200" kern="1200">
                <a:solidFill>
                  <a:schemeClr val="tx1"/>
                </a:solidFill>
                <a:effectLst/>
                <a:latin typeface="Segoe"/>
                <a:ea typeface="+mn-ea"/>
                <a:cs typeface="+mn-cs"/>
              </a:rPr>
              <a:t>The Cloud Adoption Framework brings together </a:t>
            </a:r>
            <a:r>
              <a:rPr lang="en-US" sz="1200" b="1" kern="1200">
                <a:solidFill>
                  <a:schemeClr val="tx1"/>
                </a:solidFill>
                <a:effectLst/>
                <a:latin typeface="Segoe"/>
                <a:ea typeface="+mn-ea"/>
                <a:cs typeface="+mn-cs"/>
              </a:rPr>
              <a:t>people, process, and technology</a:t>
            </a:r>
            <a:r>
              <a:rPr lang="en-US" sz="1200" kern="1200">
                <a:solidFill>
                  <a:schemeClr val="tx1"/>
                </a:solidFill>
                <a:effectLst/>
                <a:latin typeface="Segoe"/>
                <a:ea typeface="+mn-ea"/>
                <a:cs typeface="+mn-cs"/>
              </a:rPr>
              <a:t>—a strategy that’s aligned to your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a:ea typeface="+mn-ea"/>
                <a:cs typeface="+mn-cs"/>
              </a:rPr>
              <a:t>Quickly—efficiently, and with actionable guidance, it provides guidance for your organization’s agile business transformation.</a:t>
            </a:r>
          </a:p>
          <a:p>
            <a:endParaRPr lang="en-US" sz="1200" kern="1200">
              <a:solidFill>
                <a:schemeClr val="tx1"/>
              </a:solidFill>
              <a:effectLst/>
              <a:latin typeface="Segoe"/>
              <a:ea typeface="+mn-ea"/>
              <a:cs typeface="+mn-cs"/>
            </a:endParaRPr>
          </a:p>
          <a:p>
            <a:r>
              <a:rPr lang="en-US" sz="1200" b="0" kern="1200">
                <a:solidFill>
                  <a:schemeClr val="tx1"/>
                </a:solidFill>
                <a:effectLst/>
                <a:latin typeface="Segoe"/>
                <a:ea typeface="+mn-ea"/>
                <a:cs typeface="+mn-cs"/>
              </a:rPr>
              <a:t>Leading people through change is difficult. It’s not just the technology that changes. It’s your people and processes too. </a:t>
            </a:r>
          </a:p>
          <a:p>
            <a:r>
              <a:rPr lang="en-US" sz="1200" b="0" kern="1200">
                <a:solidFill>
                  <a:schemeClr val="tx1"/>
                </a:solidFill>
                <a:effectLst/>
                <a:latin typeface="Segoe"/>
                <a:ea typeface="+mn-ea"/>
                <a:cs typeface="+mn-cs"/>
              </a:rPr>
              <a:t>We can help guide you through.</a:t>
            </a:r>
          </a:p>
          <a:p>
            <a:r>
              <a:rPr lang="en-US">
                <a:latin typeface="Segoe"/>
              </a:rPr>
              <a:t> </a:t>
            </a:r>
            <a:endParaRPr lang="en-US" sz="1200" kern="1200">
              <a:solidFill>
                <a:schemeClr val="tx1"/>
              </a:solidFill>
              <a:effectLst/>
              <a:latin typeface="Segoe"/>
            </a:endParaRPr>
          </a:p>
          <a:p>
            <a:r>
              <a:rPr lang="en-US" sz="1200" b="1" kern="1200">
                <a:solidFill>
                  <a:schemeClr val="tx1"/>
                </a:solidFill>
                <a:effectLst/>
                <a:latin typeface="Segoe"/>
                <a:ea typeface="+mn-ea"/>
                <a:cs typeface="+mn-cs"/>
              </a:rPr>
              <a:t>&lt;Transition&gt;:</a:t>
            </a:r>
            <a:r>
              <a:rPr lang="en-US" b="1">
                <a:latin typeface="Segoe"/>
              </a:rPr>
              <a:t> </a:t>
            </a:r>
            <a:r>
              <a:rPr lang="en-US" sz="1200" b="1" kern="1200">
                <a:solidFill>
                  <a:schemeClr val="tx1"/>
                </a:solidFill>
                <a:effectLst/>
                <a:latin typeface="Segoe"/>
                <a:ea typeface="+mn-ea"/>
                <a:cs typeface="+mn-cs"/>
              </a:rPr>
              <a:t> How does the Cloud Adoption Framework work </a:t>
            </a:r>
            <a:r>
              <a:rPr lang="en-US" b="1">
                <a:latin typeface="Segoe"/>
              </a:rPr>
              <a:t>for your business?</a:t>
            </a:r>
            <a:endParaRPr lang="en-US" b="1" i="1">
              <a:highlight>
                <a:srgbClr val="FFFF00"/>
              </a:highlight>
              <a:latin typeface="Sego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There is no single, typical cloud adoption motivation in cloud adoption—typically there are more than one.</a:t>
            </a:r>
          </a:p>
          <a:p>
            <a:endParaRPr lang="en-US" sz="1200" b="0" kern="1200" dirty="0">
              <a:solidFill>
                <a:schemeClr val="tx1"/>
              </a:solidFill>
              <a:effectLst/>
              <a:latin typeface="Segoe"/>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Cloud adoption is an iterative process. There can be many motivations for why your organization is planning digital transformation.</a:t>
            </a:r>
          </a:p>
          <a:p>
            <a:pPr marL="171450" indent="-171450">
              <a:buFont typeface="Arial" panose="020B0604020202020204" pitchFamily="34" charset="0"/>
              <a:buChar char="•"/>
            </a:pPr>
            <a:r>
              <a:rPr lang="en-US" sz="1200" b="1" kern="1200" dirty="0">
                <a:solidFill>
                  <a:schemeClr val="tx1"/>
                </a:solidFill>
                <a:effectLst/>
                <a:latin typeface="Segoe"/>
                <a:ea typeface="+mn-ea"/>
                <a:cs typeface="+mn-cs"/>
              </a:rPr>
              <a:t>It’s important to engage cross-functional business groups across the enterprise to explore cloud adoption motivations.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[Go through list of Critical Business Events.</a:t>
            </a:r>
          </a:p>
          <a:p>
            <a:pPr marL="171450" indent="-171450">
              <a:buFont typeface="Arial" panose="020B0604020202020204" pitchFamily="34" charset="0"/>
              <a:buChar char="•"/>
            </a:pPr>
            <a:r>
              <a:rPr lang="en-US" sz="1200" b="0" kern="1200" dirty="0">
                <a:solidFill>
                  <a:schemeClr val="tx1"/>
                </a:solidFill>
                <a:effectLst/>
                <a:latin typeface="Segoe"/>
                <a:ea typeface="+mn-ea"/>
                <a:cs typeface="+mn-cs"/>
              </a:rPr>
              <a:t>[Read through Migration Motivations and Innovation Motivations]</a:t>
            </a:r>
          </a:p>
          <a:p>
            <a:endParaRPr lang="en-US" sz="12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What are some common scenarios leading to cloud adoption—what do they look like?</a:t>
            </a:r>
          </a:p>
          <a:p>
            <a:endParaRPr lang="en-US" dirty="0">
              <a:latin typeface="Segoe"/>
            </a:endParaRPr>
          </a:p>
          <a:p>
            <a:endParaRPr lang="en-US" dirty="0">
              <a:latin typeface="Segoe"/>
            </a:endParaRPr>
          </a:p>
          <a:p>
            <a:endParaRPr lang="en-US" dirty="0">
              <a:latin typeface="Segoe"/>
            </a:endParaRPr>
          </a:p>
        </p:txBody>
      </p:sp>
    </p:spTree>
    <p:extLst>
      <p:ext uri="{BB962C8B-B14F-4D97-AF65-F5344CB8AC3E}">
        <p14:creationId xmlns:p14="http://schemas.microsoft.com/office/powerpoint/2010/main" val="403650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Segoe"/>
              </a:rPr>
              <a:t>&lt;Key point&gt;: </a:t>
            </a:r>
            <a:r>
              <a:rPr lang="en-US" sz="1200" b="0" i="0" u="none" strike="noStrike" dirty="0">
                <a:solidFill>
                  <a:srgbClr val="000000"/>
                </a:solidFill>
                <a:effectLst/>
                <a:latin typeface="Segoe"/>
              </a:rPr>
              <a:t>Here are the iterative steps that enable</a:t>
            </a:r>
            <a:r>
              <a:rPr lang="en-US" sz="1200" b="0" i="0" u="none" strike="noStrike" dirty="0">
                <a:solidFill>
                  <a:srgbClr val="444444"/>
                </a:solidFill>
                <a:effectLst/>
                <a:latin typeface="Segoe"/>
              </a:rPr>
              <a:t> the customer journey of </a:t>
            </a:r>
            <a:r>
              <a:rPr lang="en-US" sz="1200" b="1" i="0" u="none" strike="noStrike" dirty="0">
                <a:solidFill>
                  <a:srgbClr val="444444"/>
                </a:solidFill>
                <a:effectLst/>
                <a:latin typeface="Segoe"/>
              </a:rPr>
              <a:t>Accelerate migration</a:t>
            </a:r>
            <a:r>
              <a:rPr lang="en-US" sz="1200" b="0" i="0" u="none" strike="noStrike" dirty="0">
                <a:solidFill>
                  <a:srgbClr val="444444"/>
                </a:solidFill>
                <a:effectLst/>
                <a:latin typeface="Segoe"/>
              </a:rPr>
              <a:t>.</a:t>
            </a:r>
          </a:p>
          <a:p>
            <a:pPr algn="l" rtl="0" fontAlgn="base"/>
            <a:endParaRPr lang="en-US" sz="1200" b="0" i="0" u="none" strike="noStrike" dirty="0">
              <a:solidFill>
                <a:srgbClr val="444444"/>
              </a:solidFill>
              <a:effectLst/>
              <a:latin typeface="Segoe"/>
            </a:endParaRPr>
          </a:p>
          <a:p>
            <a:pPr algn="l" rtl="0" fontAlgn="base"/>
            <a:r>
              <a:rPr lang="en-US" sz="1200" b="1" i="0" u="none" strike="noStrike" dirty="0">
                <a:solidFill>
                  <a:srgbClr val="444444"/>
                </a:solidFill>
                <a:effectLst/>
                <a:latin typeface="Segoe"/>
              </a:rPr>
              <a:t>Step 1: Align stakeholders</a:t>
            </a:r>
          </a:p>
          <a:p>
            <a:pPr algn="l" rtl="0" fontAlgn="base"/>
            <a:r>
              <a:rPr lang="en-US" sz="1200" b="0" i="0" u="none" strike="noStrike" dirty="0">
                <a:solidFill>
                  <a:srgbClr val="444444"/>
                </a:solidFill>
                <a:effectLst/>
                <a:latin typeface="Segoe"/>
              </a:rPr>
              <a:t>Gain agreement on migration motivations.</a:t>
            </a:r>
          </a:p>
          <a:p>
            <a:pPr algn="l" rtl="0" fontAlgn="base"/>
            <a:r>
              <a:rPr lang="en-US" sz="1200" b="0" i="0" u="none" strike="noStrike" dirty="0">
                <a:solidFill>
                  <a:srgbClr val="444444"/>
                </a:solidFill>
                <a:effectLst/>
                <a:latin typeface="Segoe"/>
              </a:rPr>
              <a:t>Capture desired business outcomes and measure them with metrics. </a:t>
            </a:r>
          </a:p>
          <a:p>
            <a:pPr algn="l" rtl="0" fontAlgn="base"/>
            <a:endParaRPr lang="en-US" sz="1200" b="0" i="0" u="none" strike="noStrike"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2: Align partner support</a:t>
            </a:r>
          </a:p>
          <a:p>
            <a:pPr algn="l" rtl="0" fontAlgn="base"/>
            <a:r>
              <a:rPr lang="en-US" sz="1200" b="0" i="0" dirty="0">
                <a:solidFill>
                  <a:srgbClr val="444444"/>
                </a:solidFill>
                <a:effectLst/>
                <a:latin typeface="Segoe"/>
              </a:rPr>
              <a:t>Microsoft Partners, services, and programs are available to support your migration journey.</a:t>
            </a:r>
          </a:p>
          <a:p>
            <a:pPr algn="l" rtl="0" fontAlgn="base"/>
            <a:endParaRPr lang="en-US" sz="1200" b="0" i="0" dirty="0">
              <a:solidFill>
                <a:srgbClr val="444444"/>
              </a:solidFill>
              <a:effectLst/>
              <a:latin typeface="Segoe"/>
            </a:endParaRPr>
          </a:p>
          <a:p>
            <a:r>
              <a:rPr lang="en-US" sz="1200" b="1" i="0" kern="1200" dirty="0">
                <a:solidFill>
                  <a:schemeClr val="tx1"/>
                </a:solidFill>
                <a:effectLst/>
                <a:latin typeface="Segoe"/>
                <a:ea typeface="+mn-ea"/>
                <a:cs typeface="+mn-cs"/>
              </a:rPr>
              <a:t>Step 3: Gather data and analyze assets and workloads</a:t>
            </a:r>
          </a:p>
          <a:p>
            <a:r>
              <a:rPr lang="en-US" sz="1200" dirty="0">
                <a:latin typeface="Segoe"/>
              </a:rPr>
              <a:t>Inventory existing systems: </a:t>
            </a:r>
            <a:r>
              <a:rPr lang="en-US" sz="1200" b="0" i="0" kern="1200" dirty="0">
                <a:solidFill>
                  <a:schemeClr val="tx1"/>
                </a:solidFill>
                <a:effectLst/>
                <a:latin typeface="Segoe"/>
                <a:ea typeface="+mn-ea"/>
                <a:cs typeface="+mn-cs"/>
              </a:rPr>
              <a:t>Validate the business case by using data about the current state environment.</a:t>
            </a:r>
            <a:endParaRPr lang="en-US" sz="1200" dirty="0">
              <a:latin typeface="Segoe"/>
            </a:endParaRPr>
          </a:p>
          <a:p>
            <a:r>
              <a:rPr lang="en-US" sz="1200" dirty="0">
                <a:latin typeface="Segoe"/>
              </a:rPr>
              <a:t>Incremental rationalization: </a:t>
            </a:r>
            <a:r>
              <a:rPr lang="en-US" sz="1200" b="0" i="0" kern="1200" dirty="0">
                <a:solidFill>
                  <a:schemeClr val="tx1"/>
                </a:solidFill>
                <a:effectLst/>
                <a:latin typeface="Segoe"/>
                <a:ea typeface="+mn-ea"/>
                <a:cs typeface="+mn-cs"/>
              </a:rPr>
              <a:t>Perform quantitative analysis of that data and a deep qualitative assessment of the highest priority workloads.</a:t>
            </a:r>
            <a:br>
              <a:rPr lang="en-US" sz="1200" dirty="0">
                <a:latin typeface="Segoe"/>
              </a:rPr>
            </a:br>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solidFill>
                  <a:srgbClr val="444444"/>
                </a:solidFill>
                <a:effectLst/>
                <a:latin typeface="Segoe"/>
              </a:rPr>
              <a:t>​</a:t>
            </a:r>
            <a:r>
              <a:rPr lang="en-US" sz="1200" b="1" i="0" kern="1200" dirty="0">
                <a:solidFill>
                  <a:schemeClr val="tx1"/>
                </a:solidFill>
                <a:effectLst/>
                <a:latin typeface="Segoe"/>
                <a:ea typeface="+mn-ea"/>
                <a:cs typeface="+mn-cs"/>
              </a:rPr>
              <a:t>Step 4: Make a business case</a:t>
            </a:r>
          </a:p>
          <a:p>
            <a:pPr algn="l" rtl="0" fontAlgn="base"/>
            <a:r>
              <a:rPr lang="en-US" sz="1200" b="0" i="0" kern="1200" dirty="0">
                <a:solidFill>
                  <a:schemeClr val="tx1"/>
                </a:solidFill>
                <a:effectLst/>
                <a:latin typeface="Segoe"/>
                <a:ea typeface="+mn-ea"/>
                <a:cs typeface="+mn-cs"/>
              </a:rPr>
              <a:t>Evaluate the initial high-level return from a potential cloud migration.</a:t>
            </a:r>
          </a:p>
          <a:p>
            <a:pPr algn="l" rtl="0" fontAlgn="base"/>
            <a:r>
              <a:rPr lang="en-US" sz="1200" b="0" i="0" kern="1200" dirty="0">
                <a:solidFill>
                  <a:schemeClr val="tx1"/>
                </a:solidFill>
                <a:effectLst/>
                <a:latin typeface="Segoe"/>
                <a:ea typeface="+mn-ea"/>
                <a:cs typeface="+mn-cs"/>
              </a:rPr>
              <a:t>Ensure that all stakeholders align on a data driven decision whether overall adoption of the cloud is a wise business decision.</a:t>
            </a:r>
          </a:p>
          <a:p>
            <a:pPr algn="l" rtl="0" fontAlgn="base"/>
            <a:endParaRPr lang="en-US" sz="1200" b="0" i="0" kern="1200" dirty="0">
              <a:solidFill>
                <a:schemeClr val="tx1"/>
              </a:solidFill>
              <a:effectLst/>
              <a:latin typeface="Segoe"/>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5: Create a migration plan</a:t>
            </a:r>
          </a:p>
          <a:p>
            <a:pPr algn="l" rtl="0" fontAlgn="base"/>
            <a:r>
              <a:rPr lang="en-US" sz="1200" b="0" i="0" dirty="0">
                <a:solidFill>
                  <a:srgbClr val="444444"/>
                </a:solidFill>
                <a:effectLst/>
                <a:latin typeface="Segoe"/>
              </a:rPr>
              <a:t>Cloud adoption plan template: Deploy the basic template.</a:t>
            </a:r>
          </a:p>
          <a:p>
            <a:pPr algn="l" rtl="0" fontAlgn="base"/>
            <a:r>
              <a:rPr lang="en-US" sz="1200" b="0" i="0" dirty="0">
                <a:solidFill>
                  <a:srgbClr val="444444"/>
                </a:solidFill>
                <a:effectLst/>
                <a:latin typeface="Segoe"/>
              </a:rPr>
              <a:t>Workload alignment: Define workloads in the backlog.</a:t>
            </a:r>
          </a:p>
          <a:p>
            <a:pPr algn="l" rtl="0" fontAlgn="base"/>
            <a:r>
              <a:rPr lang="en-US" sz="1200" b="0" i="0" dirty="0">
                <a:solidFill>
                  <a:srgbClr val="444444"/>
                </a:solidFill>
                <a:effectLst/>
                <a:latin typeface="Segoe"/>
              </a:rPr>
              <a:t>Effort alignment: Align assets and workloads in the backlog to clearly define effort for prioritized workloads.</a:t>
            </a:r>
          </a:p>
          <a:p>
            <a:pPr algn="l" rtl="0" fontAlgn="base"/>
            <a:r>
              <a:rPr lang="en-US" sz="1200" b="0" i="0" dirty="0">
                <a:solidFill>
                  <a:srgbClr val="444444"/>
                </a:solidFill>
                <a:effectLst/>
                <a:latin typeface="Segoe"/>
              </a:rPr>
              <a:t>People and time alignment: Establish iteration, velocity (people's time), and releases for migrated workloads.</a:t>
            </a:r>
          </a:p>
          <a:p>
            <a:pPr algn="l" rtl="0" fontAlgn="base"/>
            <a:endParaRPr lang="en-US" sz="1200" b="0" i="0" dirty="0">
              <a:solidFill>
                <a:srgbClr val="444444"/>
              </a:solidFill>
              <a:effectLst/>
              <a:latin typeface="Sego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6: Build a skills readiness plan</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Quickly evaluate required and existing skills of the team, to better understand what skill requirements should be addressed.</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Segoe"/>
              <a:ea typeface="+mn-ea"/>
              <a:cs typeface="+mn-cs"/>
            </a:endParaRPr>
          </a:p>
          <a:p>
            <a:r>
              <a:rPr lang="en-US" sz="1200" b="1" i="0" kern="1200" dirty="0">
                <a:solidFill>
                  <a:schemeClr val="tx1"/>
                </a:solidFill>
                <a:effectLst/>
                <a:latin typeface="Segoe"/>
                <a:ea typeface="+mn-ea"/>
                <a:cs typeface="+mn-cs"/>
              </a:rPr>
              <a:t>Step 7: Deploy an aligned landing zone</a:t>
            </a:r>
          </a:p>
          <a:p>
            <a:r>
              <a:rPr lang="en-US" sz="1200" b="0" i="0" dirty="0">
                <a:solidFill>
                  <a:srgbClr val="444444"/>
                </a:solidFill>
                <a:effectLst/>
                <a:latin typeface="Segoe"/>
              </a:rPr>
              <a:t>Choose a landing zone: Find the right approach to deploying a landing zone based on your adoption pattern, then deploy that standardized code base.</a:t>
            </a:r>
          </a:p>
          <a:p>
            <a:r>
              <a:rPr lang="en-US" sz="1200" b="0" i="0" dirty="0">
                <a:solidFill>
                  <a:srgbClr val="444444"/>
                </a:solidFill>
                <a:effectLst/>
                <a:latin typeface="Segoe"/>
              </a:rPr>
              <a:t>Expand your landing zone: Regardless of the starting point, identify gaps in the deployed landing zone to add required components for resource organization, security, governance, compliance, and operations.</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8: Migrate your first 10 workloads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a:ea typeface="+mn-ea"/>
                <a:cs typeface="+mn-cs"/>
              </a:rPr>
              <a:t>(Iterative process—repeated every migration).</a:t>
            </a:r>
          </a:p>
          <a:p>
            <a:r>
              <a:rPr lang="en-US" sz="1200" b="0" i="0" dirty="0">
                <a:solidFill>
                  <a:srgbClr val="444444"/>
                </a:solidFill>
                <a:effectLst/>
                <a:latin typeface="Segoe"/>
              </a:rPr>
              <a:t>Assess workloads: Assess each batch of workloads to evaluate cost, architecture, and deployment tooling.</a:t>
            </a:r>
          </a:p>
          <a:p>
            <a:r>
              <a:rPr lang="en-US" sz="1200" b="0" i="0" dirty="0">
                <a:solidFill>
                  <a:srgbClr val="444444"/>
                </a:solidFill>
                <a:effectLst/>
                <a:latin typeface="Segoe"/>
              </a:rPr>
              <a:t>Deploy workloads: Replicate functionality in the cloud using IaaS, PaaS, cloud-native, or other modernization solutions.</a:t>
            </a:r>
          </a:p>
          <a:p>
            <a:r>
              <a:rPr lang="en-US" sz="1200" b="0" i="0" dirty="0">
                <a:solidFill>
                  <a:srgbClr val="444444"/>
                </a:solidFill>
                <a:effectLst/>
                <a:latin typeface="Segoe"/>
              </a:rPr>
              <a:t>Release workloads: Test, optimize, document, and review. Release by handing off for governance, management, and security.</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9: Hand off production workloads to cloud governance</a:t>
            </a:r>
          </a:p>
          <a:p>
            <a:r>
              <a:rPr lang="en-US" sz="1200" b="0" i="0" dirty="0">
                <a:solidFill>
                  <a:srgbClr val="444444"/>
                </a:solidFill>
                <a:effectLst/>
                <a:latin typeface="Segoe"/>
              </a:rPr>
              <a:t>Governance approach: Outline a process for thinking about corporate policy and processes. Then build the disciplines required to deliver on governance across your cloud enterprise adoption efforts.</a:t>
            </a:r>
          </a:p>
          <a:p>
            <a:r>
              <a:rPr lang="en-US" sz="1200" b="0" i="0" dirty="0">
                <a:solidFill>
                  <a:srgbClr val="444444"/>
                </a:solidFill>
                <a:effectLst/>
                <a:latin typeface="Segoe"/>
              </a:rPr>
              <a:t>Initial governance foundation: Understand the Identity Baseline discipline, Security Baseline discipline, and Deployment Acceleration discipline, required to create a governance minimum viable product (MVP) to serve as the foundation for all adoption.</a:t>
            </a:r>
          </a:p>
          <a:p>
            <a:endParaRPr lang="en-US" sz="1200" b="0" i="0" dirty="0">
              <a:solidFill>
                <a:srgbClr val="444444"/>
              </a:solidFill>
              <a:effectLst/>
              <a:latin typeface="Sego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Segoe"/>
                <a:ea typeface="+mn-ea"/>
                <a:cs typeface="+mn-cs"/>
              </a:rPr>
              <a:t>Step 10: Hand off production workloads to cloud operations</a:t>
            </a:r>
          </a:p>
          <a:p>
            <a:r>
              <a:rPr lang="en-US" sz="1200" b="0" i="0" dirty="0">
                <a:solidFill>
                  <a:srgbClr val="444444"/>
                </a:solidFill>
                <a:effectLst/>
                <a:latin typeface="Segoe"/>
              </a:rPr>
              <a:t>Establish a management baseline</a:t>
            </a:r>
          </a:p>
          <a:p>
            <a:r>
              <a:rPr lang="en-US" sz="1200" b="0" i="0" dirty="0">
                <a:solidFill>
                  <a:srgbClr val="444444"/>
                </a:solidFill>
                <a:effectLst/>
                <a:latin typeface="Segoe"/>
              </a:rPr>
              <a:t>Define business commitments</a:t>
            </a:r>
          </a:p>
          <a:p>
            <a:r>
              <a:rPr lang="en-US" sz="1200" b="0" i="0" dirty="0">
                <a:solidFill>
                  <a:srgbClr val="444444"/>
                </a:solidFill>
                <a:effectLst/>
                <a:latin typeface="Segoe"/>
              </a:rPr>
              <a:t>Expand the management baseline</a:t>
            </a:r>
          </a:p>
          <a:p>
            <a:r>
              <a:rPr lang="en-US" sz="1200" b="0" i="0" dirty="0">
                <a:solidFill>
                  <a:srgbClr val="444444"/>
                </a:solidFill>
                <a:effectLst/>
                <a:latin typeface="Segoe"/>
              </a:rPr>
              <a:t>Get specific with advanced operations</a:t>
            </a:r>
          </a:p>
          <a:p>
            <a:pPr algn="l" rtl="0" fontAlgn="base"/>
            <a:r>
              <a:rPr lang="en-US" sz="1200" b="0" i="0" dirty="0">
                <a:solidFill>
                  <a:srgbClr val="444444"/>
                </a:solidFill>
                <a:effectLst/>
                <a:latin typeface="Segoe"/>
              </a:rPr>
              <a:t>​</a:t>
            </a:r>
          </a:p>
          <a:p>
            <a:pPr algn="l" rtl="0" fontAlgn="base"/>
            <a:r>
              <a:rPr lang="en-US" sz="1200" b="0" i="0" u="none" strike="noStrike" dirty="0">
                <a:solidFill>
                  <a:srgbClr val="000000"/>
                </a:solidFill>
                <a:effectLst/>
                <a:latin typeface="Segoe"/>
              </a:rPr>
              <a:t>&lt;</a:t>
            </a:r>
            <a:r>
              <a:rPr lang="en-US" sz="1200" b="1" i="0" u="none" strike="noStrike" dirty="0">
                <a:solidFill>
                  <a:srgbClr val="000000"/>
                </a:solidFill>
                <a:effectLst/>
                <a:latin typeface="Segoe"/>
              </a:rPr>
              <a:t>Transition</a:t>
            </a:r>
            <a:r>
              <a:rPr lang="en-US" sz="1200" b="0" i="0" u="none" strike="noStrike" dirty="0">
                <a:solidFill>
                  <a:srgbClr val="000000"/>
                </a:solidFill>
                <a:effectLst/>
                <a:latin typeface="Segoe"/>
              </a:rPr>
              <a:t>&gt;: What if you want to Build new products and services?</a:t>
            </a:r>
            <a:endParaRPr lang="en-US" sz="1200" b="0" i="0" dirty="0">
              <a:solidFill>
                <a:srgbClr val="444444"/>
              </a:solidFill>
              <a:effectLst/>
              <a:latin typeface="Segoe"/>
            </a:endParaRPr>
          </a:p>
          <a:p>
            <a:endParaRPr lang="en-US" sz="1200" dirty="0">
              <a:latin typeface="Segoe"/>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9/13/2021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tif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34.jpe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38.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23.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Picture 3" descr="Cloud illustration.">
            <a:extLst>
              <a:ext uri="{FF2B5EF4-FFF2-40B4-BE49-F238E27FC236}">
                <a16:creationId xmlns:a16="http://schemas.microsoft.com/office/drawing/2014/main" id="{51DC9882-E64E-47E7-94C2-6976A21F88BE}"/>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757733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3B0DF791-A46C-4D0B-B592-E04601A68BF4}"/>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254129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E7229B32-F2EE-43C5-836B-C5A8C38F516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573292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0A55E5C6-6A19-401A-A870-E48DBFF497B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1843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1D7E7E8A-93A9-4E12-9F97-DDC217F34343}"/>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122198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1B9F7B7-E286-4ED9-BC1F-83F576B38BA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217905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38364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008129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833801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48776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528849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507097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9369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27927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524430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349976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853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2181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94827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4545507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469481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314185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5885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72076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85994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33622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5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51854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106027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98424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43796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5714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3427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194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2955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937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891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37486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8057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70930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8794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36216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72997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1098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95679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16631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17872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6892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6561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856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978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764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519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7626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65180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5656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602159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A839-C0AA-4876-BC8F-56B801FBC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675DC-4BA1-49A7-BA65-77E8927AC8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160C6-BC68-4F7F-9731-0297CBA0ECF1}"/>
              </a:ext>
            </a:extLst>
          </p:cNvPr>
          <p:cNvSpPr>
            <a:spLocks noGrp="1"/>
          </p:cNvSpPr>
          <p:nvPr>
            <p:ph type="dt" sz="half" idx="10"/>
          </p:nvPr>
        </p:nvSpPr>
        <p:spPr/>
        <p:txBody>
          <a:bodyPr/>
          <a:lstStyle/>
          <a:p>
            <a:fld id="{64E63410-0D72-45EF-B63B-2D9E10042F57}" type="datetimeFigureOut">
              <a:rPr lang="en-US" smtClean="0"/>
              <a:t>9/13/2021</a:t>
            </a:fld>
            <a:endParaRPr lang="en-US"/>
          </a:p>
        </p:txBody>
      </p:sp>
      <p:sp>
        <p:nvSpPr>
          <p:cNvPr id="5" name="Footer Placeholder 4">
            <a:extLst>
              <a:ext uri="{FF2B5EF4-FFF2-40B4-BE49-F238E27FC236}">
                <a16:creationId xmlns:a16="http://schemas.microsoft.com/office/drawing/2014/main" id="{E29EF4F0-CD41-46A7-8263-F7A7E0E4C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591D0-6AA8-4D5A-BDCA-58032E2F509F}"/>
              </a:ext>
            </a:extLst>
          </p:cNvPr>
          <p:cNvSpPr>
            <a:spLocks noGrp="1"/>
          </p:cNvSpPr>
          <p:nvPr>
            <p:ph type="sldNum" sz="quarter" idx="12"/>
          </p:nvPr>
        </p:nvSpPr>
        <p:spPr/>
        <p:txBody>
          <a:bodyPr/>
          <a:lstStyle/>
          <a:p>
            <a:fld id="{3BD6993D-DFB5-473B-9734-35F7D367F4BE}" type="slidenum">
              <a:rPr lang="en-US" smtClean="0"/>
              <a:t>‹#›</a:t>
            </a:fld>
            <a:endParaRPr lang="en-US"/>
          </a:p>
        </p:txBody>
      </p:sp>
    </p:spTree>
    <p:extLst>
      <p:ext uri="{BB962C8B-B14F-4D97-AF65-F5344CB8AC3E}">
        <p14:creationId xmlns:p14="http://schemas.microsoft.com/office/powerpoint/2010/main" val="193081581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1859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9" name="Title 1"/>
          <p:cNvSpPr>
            <a:spLocks noGrp="1"/>
          </p:cNvSpPr>
          <p:nvPr>
            <p:ph type="title"/>
          </p:nvPr>
        </p:nvSpPr>
        <p:spPr>
          <a:xfrm>
            <a:off x="217715" y="201706"/>
            <a:ext cx="7402286" cy="484094"/>
          </a:xfrm>
        </p:spPr>
        <p:txBody>
          <a:bodyPr lIns="45720" rIns="0" anchor="b"/>
          <a:lstStyle>
            <a:lvl1pPr>
              <a:defRPr sz="2118">
                <a:solidFill>
                  <a:schemeClr val="tx1"/>
                </a:solidFill>
              </a:defRPr>
            </a:lvl1pPr>
          </a:lstStyle>
          <a:p>
            <a:r>
              <a:rPr lang="en-US"/>
              <a:t>Click to edit Master title style</a:t>
            </a:r>
          </a:p>
        </p:txBody>
      </p:sp>
    </p:spTree>
    <p:extLst>
      <p:ext uri="{BB962C8B-B14F-4D97-AF65-F5344CB8AC3E}">
        <p14:creationId xmlns:p14="http://schemas.microsoft.com/office/powerpoint/2010/main" val="5789744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DE3D7-78D6-4FE3-95FE-A3BB603B58D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8DF85142-3C21-4D4D-9A16-069016B87373}"/>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30474B-3131-4640-8CB7-BCCC47FBB379}"/>
              </a:ext>
            </a:extLst>
          </p:cNvPr>
          <p:cNvSpPr>
            <a:spLocks noGrp="1"/>
          </p:cNvSpPr>
          <p:nvPr>
            <p:ph type="dt" sz="half" idx="10"/>
          </p:nvPr>
        </p:nvSpPr>
        <p:spPr/>
        <p:txBody>
          <a:bodyPr/>
          <a:lstStyle/>
          <a:p>
            <a:fld id="{660A8CD3-281B-4F63-8229-9E70103E2367}" type="datetimeFigureOut">
              <a:rPr lang="en-US" smtClean="0"/>
              <a:t>9/13/2021</a:t>
            </a:fld>
            <a:endParaRPr lang="en-US"/>
          </a:p>
        </p:txBody>
      </p:sp>
      <p:sp>
        <p:nvSpPr>
          <p:cNvPr id="5" name="Footer Placeholder 4">
            <a:extLst>
              <a:ext uri="{FF2B5EF4-FFF2-40B4-BE49-F238E27FC236}">
                <a16:creationId xmlns:a16="http://schemas.microsoft.com/office/drawing/2014/main" id="{B01AC60D-5A18-40CD-AE4C-3F19314483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8849C0-FE26-44AF-93B8-1C39A2995CF6}"/>
              </a:ext>
            </a:extLst>
          </p:cNvPr>
          <p:cNvSpPr>
            <a:spLocks noGrp="1"/>
          </p:cNvSpPr>
          <p:nvPr>
            <p:ph type="sldNum" sz="quarter" idx="12"/>
          </p:nvPr>
        </p:nvSpPr>
        <p:spPr/>
        <p:txBody>
          <a:bodyPr/>
          <a:lstStyle/>
          <a:p>
            <a:fld id="{39CB431F-59E1-418E-BD58-7E30342BC891}" type="slidenum">
              <a:rPr lang="en-US" smtClean="0"/>
              <a:t>‹#›</a:t>
            </a:fld>
            <a:endParaRPr lang="en-US"/>
          </a:p>
        </p:txBody>
      </p:sp>
    </p:spTree>
    <p:extLst>
      <p:ext uri="{BB962C8B-B14F-4D97-AF65-F5344CB8AC3E}">
        <p14:creationId xmlns:p14="http://schemas.microsoft.com/office/powerpoint/2010/main" val="7051750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596232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7448099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913149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9067277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83250745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8783814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43093667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97232154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0014923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41963423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87474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59919335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959419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58745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331013080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803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11089766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27696697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3151059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5DEDB-651E-47DF-A30F-73B6EC5EFC94}"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0123202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75DEDB-651E-47DF-A30F-73B6EC5EFC94}"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18935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75DEDB-651E-47DF-A30F-73B6EC5EFC94}" type="datetimeFigureOut">
              <a:rPr lang="en-US" smtClean="0"/>
              <a:t>9/13/2021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94873964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75DEDB-651E-47DF-A30F-73B6EC5EFC94}" type="datetimeFigureOut">
              <a:rPr lang="en-US" smtClean="0"/>
              <a:t>9/13/2021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28230984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5DEDB-651E-47DF-A30F-73B6EC5EFC94}" type="datetimeFigureOut">
              <a:rPr lang="en-US" smtClean="0"/>
              <a:t>9/13/2021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173613200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17920849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75DEDB-651E-47DF-A30F-73B6EC5EFC94}"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344262893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416520165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75DEDB-651E-47DF-A30F-73B6EC5EFC94}"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8DC69-21CC-4C18-B817-8282BA839AF9}" type="slidenum">
              <a:rPr lang="en-US" smtClean="0"/>
              <a:t>‹#›</a:t>
            </a:fld>
            <a:endParaRPr lang="en-US"/>
          </a:p>
        </p:txBody>
      </p:sp>
    </p:spTree>
    <p:extLst>
      <p:ext uri="{BB962C8B-B14F-4D97-AF65-F5344CB8AC3E}">
        <p14:creationId xmlns:p14="http://schemas.microsoft.com/office/powerpoint/2010/main" val="200110767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968520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27544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2914056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06EBBF54-797D-47CA-9155-60D2261665F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F48CF08-DC89-4AF9-AFEA-386FBBC53FD4}"/>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19230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160737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gray - EMF" descr="Microsoft logo, gray text version">
            <a:extLst>
              <a:ext uri="{FF2B5EF4-FFF2-40B4-BE49-F238E27FC236}">
                <a16:creationId xmlns:a16="http://schemas.microsoft.com/office/drawing/2014/main" id="{A201BC19-38E2-48E7-8520-3AD3934CDE6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6668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9646397"/>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3114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46100"/>
      </p:ext>
    </p:extLst>
  </p:cSld>
  <p:clrMapOvr>
    <a:masterClrMapping/>
  </p:clrMapOvr>
  <p:transition>
    <p:fade/>
  </p:transition>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72751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58893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4126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1827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6228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50253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45081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97511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55536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p:nvPicPr>
        <p:blipFill>
          <a:blip r:embed="rId2"/>
          <a:stretch>
            <a:fillRect/>
          </a:stretch>
        </p:blipFill>
        <p:spPr>
          <a:xfrm>
            <a:off x="8338557" y="4984965"/>
            <a:ext cx="3261138" cy="1284073"/>
          </a:xfrm>
          <a:prstGeom prst="rect">
            <a:avLst/>
          </a:prstGeom>
        </p:spPr>
      </p:pic>
      <p:pic>
        <p:nvPicPr>
          <p:cNvPr id="5" name="Picture 4">
            <a:extLst>
              <a:ext uri="{FF2B5EF4-FFF2-40B4-BE49-F238E27FC236}">
                <a16:creationId xmlns:a16="http://schemas.microsoft.com/office/drawing/2014/main" id="{4731AB60-1FE6-4473-9E69-E3F417C9624B}"/>
              </a:ext>
            </a:extLst>
          </p:cNvPr>
          <p:cNvPicPr>
            <a:picLocks noChangeAspect="1"/>
          </p:cNvPicPr>
          <p:nvPr userDrawn="1"/>
        </p:nvPicPr>
        <p:blipFill>
          <a:blip r:embed="rId3"/>
          <a:stretch>
            <a:fillRect/>
          </a:stretch>
        </p:blipFill>
        <p:spPr>
          <a:xfrm>
            <a:off x="8722929" y="4405468"/>
            <a:ext cx="2886459" cy="1863570"/>
          </a:xfrm>
          <a:prstGeom prst="rect">
            <a:avLst/>
          </a:prstGeom>
        </p:spPr>
      </p:pic>
    </p:spTree>
    <p:extLst>
      <p:ext uri="{BB962C8B-B14F-4D97-AF65-F5344CB8AC3E}">
        <p14:creationId xmlns:p14="http://schemas.microsoft.com/office/powerpoint/2010/main" val="271541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09360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4042072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2505">
          <p15:clr>
            <a:srgbClr val="5ACBF0"/>
          </p15:clr>
        </p15:guide>
        <p15:guide id="5" orient="horz" pos="2160">
          <p15:clr>
            <a:srgbClr val="FBAE40"/>
          </p15:clr>
        </p15:guide>
        <p15:guide id="6" pos="6127">
          <p15:clr>
            <a:srgbClr val="5ACBF0"/>
          </p15:clr>
        </p15:guide>
        <p15:guide id="7"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901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4" orient="horz" pos="2505">
          <p15:clr>
            <a:srgbClr val="5ACBF0"/>
          </p15:clr>
        </p15:guide>
        <p15:guide id="5" pos="6135">
          <p15:clr>
            <a:srgbClr val="5ACBF0"/>
          </p15:clr>
        </p15:guide>
        <p15:guide id="6"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2413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4222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de-DE"/>
              <a:t>Mastertitelformat bearbeiten</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757419"/>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B08D93EA-7DCD-4448-9EB3-A8C6105ECDA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54935AD0-202D-4FAC-BA37-52BC9D1BA46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35857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9865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716542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94944053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069606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8" y="1922588"/>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7" indent="0">
              <a:buNone/>
              <a:defRPr/>
            </a:lvl3pPr>
            <a:lvl4pPr marL="672282" indent="0">
              <a:buNone/>
              <a:defRPr/>
            </a:lvl4pPr>
            <a:lvl5pPr marL="89637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17" marR="0" indent="-280117" algn="l" defTabSz="91435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7" indent="0">
              <a:buNone/>
              <a:defRPr/>
            </a:lvl3pPr>
            <a:lvl4pPr marL="672282" indent="0">
              <a:buNone/>
              <a:defRPr/>
            </a:lvl4pPr>
            <a:lvl5pPr marL="896375" indent="0">
              <a:buNone/>
              <a:defRPr/>
            </a:lvl5pPr>
          </a:lstStyle>
          <a:p>
            <a:pPr lvl="0"/>
            <a:r>
              <a:rPr lang="en-US"/>
              <a:t>Paragraph title Segoe UI </a:t>
            </a:r>
            <a:r>
              <a:rPr lang="en-US" err="1"/>
              <a:t>Semibold</a:t>
            </a:r>
            <a:r>
              <a:rPr lang="en-US"/>
              <a:t> 14/18</a:t>
            </a:r>
          </a:p>
          <a:p>
            <a:pPr marL="280117" marR="0" lvl="1" indent="-280117" algn="l" defTabSz="914356"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7" marR="0" lvl="1" indent="-280117" algn="l" defTabSz="914356"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7"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402883695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74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9" cy="430901"/>
          </a:xfrm>
        </p:spPr>
        <p:txBody>
          <a:bodyPr anchor="ctr" anchorCtr="0"/>
          <a:lstStyle>
            <a:lvl1pPr marL="0" indent="0">
              <a:spcAft>
                <a:spcPts val="1200"/>
              </a:spcAft>
              <a:buNone/>
              <a:defRPr sz="2800">
                <a:latin typeface="+mn-lt"/>
              </a:defRPr>
            </a:lvl1pPr>
            <a:lvl2pPr marL="22855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488872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987589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439554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7442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472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889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722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18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4317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09118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9904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12993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6615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14880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81264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0631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761581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230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324839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3041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383693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9522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890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014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49213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49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113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396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758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8327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1528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719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87CB-8066-4945-A37F-7D2B25C527D7}"/>
              </a:ext>
            </a:extLst>
          </p:cNvPr>
          <p:cNvSpPr>
            <a:spLocks noGrp="1"/>
          </p:cNvSpPr>
          <p:nvPr>
            <p:ph type="title"/>
          </p:nvPr>
        </p:nvSpPr>
        <p:spPr/>
        <p:txBody>
          <a:bodyPr/>
          <a:lstStyle/>
          <a:p>
            <a:r>
              <a:rPr lang="en-US"/>
              <a:t>Click to edit Master title style</a:t>
            </a:r>
            <a:endParaRPr lang="hu-HU"/>
          </a:p>
        </p:txBody>
      </p:sp>
      <p:sp>
        <p:nvSpPr>
          <p:cNvPr id="3" name="Content Placeholder 2">
            <a:extLst>
              <a:ext uri="{FF2B5EF4-FFF2-40B4-BE49-F238E27FC236}">
                <a16:creationId xmlns:a16="http://schemas.microsoft.com/office/drawing/2014/main" id="{8F7AC7A7-8D31-4616-947B-8E20D1BACD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u-HU"/>
          </a:p>
        </p:txBody>
      </p:sp>
      <p:sp>
        <p:nvSpPr>
          <p:cNvPr id="4" name="Date Placeholder 3">
            <a:extLst>
              <a:ext uri="{FF2B5EF4-FFF2-40B4-BE49-F238E27FC236}">
                <a16:creationId xmlns:a16="http://schemas.microsoft.com/office/drawing/2014/main" id="{9C25624F-5776-4C36-80CB-C232FDF7F406}"/>
              </a:ext>
            </a:extLst>
          </p:cNvPr>
          <p:cNvSpPr>
            <a:spLocks noGrp="1"/>
          </p:cNvSpPr>
          <p:nvPr>
            <p:ph type="dt" sz="half" idx="10"/>
          </p:nvPr>
        </p:nvSpPr>
        <p:spPr/>
        <p:txBody>
          <a:bodyPr/>
          <a:lstStyle/>
          <a:p>
            <a:fld id="{925ABD49-AC51-4F12-B7FB-86F6FF1C795E}" type="datetimeFigureOut">
              <a:rPr lang="hu-HU" smtClean="0"/>
              <a:t>2021. 09. 13.</a:t>
            </a:fld>
            <a:endParaRPr lang="hu-HU"/>
          </a:p>
        </p:txBody>
      </p:sp>
      <p:sp>
        <p:nvSpPr>
          <p:cNvPr id="5" name="Footer Placeholder 4">
            <a:extLst>
              <a:ext uri="{FF2B5EF4-FFF2-40B4-BE49-F238E27FC236}">
                <a16:creationId xmlns:a16="http://schemas.microsoft.com/office/drawing/2014/main" id="{75F6B5FA-048B-4B45-B5D1-694299C0EB56}"/>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75637E6E-F55C-4147-A70F-FF22D8A44019}"/>
              </a:ext>
            </a:extLst>
          </p:cNvPr>
          <p:cNvSpPr>
            <a:spLocks noGrp="1"/>
          </p:cNvSpPr>
          <p:nvPr>
            <p:ph type="sldNum" sz="quarter" idx="12"/>
          </p:nvPr>
        </p:nvSpPr>
        <p:spPr/>
        <p:txBody>
          <a:bodyPr/>
          <a:lstStyle/>
          <a:p>
            <a:fld id="{3048CEAC-5DB2-4F06-871B-445D9A87F3A2}" type="slidenum">
              <a:rPr lang="hu-HU" smtClean="0"/>
              <a:t>‹#›</a:t>
            </a:fld>
            <a:endParaRPr lang="hu-HU"/>
          </a:p>
        </p:txBody>
      </p:sp>
    </p:spTree>
    <p:extLst>
      <p:ext uri="{BB962C8B-B14F-4D97-AF65-F5344CB8AC3E}">
        <p14:creationId xmlns:p14="http://schemas.microsoft.com/office/powerpoint/2010/main" val="164088821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167C-96EC-4D0D-9846-68D04E74AF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EFC7851-0137-4FD3-A785-1B00CFEB3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3645DBD-5C9F-4C53-9E84-91F262E7B4DE}"/>
              </a:ext>
            </a:extLst>
          </p:cNvPr>
          <p:cNvSpPr>
            <a:spLocks noGrp="1"/>
          </p:cNvSpPr>
          <p:nvPr>
            <p:ph type="dt" sz="half" idx="10"/>
          </p:nvPr>
        </p:nvSpPr>
        <p:spPr/>
        <p:txBody>
          <a:bodyPr/>
          <a:lstStyle/>
          <a:p>
            <a:fld id="{5E61E140-30FD-4864-8BCF-928C44D0A730}" type="datetimeFigureOut">
              <a:rPr lang="en-CA" smtClean="0"/>
              <a:t>2021-09-13</a:t>
            </a:fld>
            <a:endParaRPr lang="en-CA"/>
          </a:p>
        </p:txBody>
      </p:sp>
      <p:sp>
        <p:nvSpPr>
          <p:cNvPr id="5" name="Footer Placeholder 4">
            <a:extLst>
              <a:ext uri="{FF2B5EF4-FFF2-40B4-BE49-F238E27FC236}">
                <a16:creationId xmlns:a16="http://schemas.microsoft.com/office/drawing/2014/main" id="{4DD54039-0E1E-487E-AF58-D4B3078D0E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35FE6A3-38F1-4AD9-9E43-645525C8904A}"/>
              </a:ext>
            </a:extLst>
          </p:cNvPr>
          <p:cNvSpPr>
            <a:spLocks noGrp="1"/>
          </p:cNvSpPr>
          <p:nvPr>
            <p:ph type="sldNum" sz="quarter" idx="12"/>
          </p:nvPr>
        </p:nvSpPr>
        <p:spPr/>
        <p:txBody>
          <a:bodyPr/>
          <a:lstStyle/>
          <a:p>
            <a:fld id="{7AF90234-E131-4345-B22A-C548DD241D9B}" type="slidenum">
              <a:rPr lang="en-CA" smtClean="0"/>
              <a:t>‹#›</a:t>
            </a:fld>
            <a:endParaRPr lang="en-CA"/>
          </a:p>
        </p:txBody>
      </p:sp>
    </p:spTree>
    <p:extLst>
      <p:ext uri="{BB962C8B-B14F-4D97-AF65-F5344CB8AC3E}">
        <p14:creationId xmlns:p14="http://schemas.microsoft.com/office/powerpoint/2010/main" val="10700634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Rectangle 11">
            <a:extLst>
              <a:ext uri="{FF2B5EF4-FFF2-40B4-BE49-F238E27FC236}">
                <a16:creationId xmlns:a16="http://schemas.microsoft.com/office/drawing/2014/main" id="{52270E26-89BA-4369-9EF4-1B9EBAA3D00B}"/>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98CA183-FABB-40C4-8CF8-9157EAB20031}"/>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193636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9D026004-6E63-4034-A1B0-34BE8CEF3D76}"/>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85891DEC-9410-4C32-ADC9-5CFA7BF099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37643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de-DE"/>
              <a:t>Mastertitelformat bearbeiten</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8C7CD461-A644-41A3-A528-82BAB614CEAC}"/>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084795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pic>
        <p:nvPicPr>
          <p:cNvPr id="4" name="Picture 3" descr="Cloud illustration">
            <a:extLst>
              <a:ext uri="{FF2B5EF4-FFF2-40B4-BE49-F238E27FC236}">
                <a16:creationId xmlns:a16="http://schemas.microsoft.com/office/drawing/2014/main" id="{9724D9A4-9CF9-4F21-8DFA-126413C2B54E}"/>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a:extLst>
              <a:ext uri="{FF2B5EF4-FFF2-40B4-BE49-F238E27FC236}">
                <a16:creationId xmlns:a16="http://schemas.microsoft.com/office/drawing/2014/main" id="{9DE9A912-DD90-41BF-B3DE-D46BD7953A66}"/>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98210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7C5165D5-D13C-444D-9185-FE494C31088F}"/>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284717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3" name="Picture 2" descr="Cloud illustration">
            <a:extLst>
              <a:ext uri="{FF2B5EF4-FFF2-40B4-BE49-F238E27FC236}">
                <a16:creationId xmlns:a16="http://schemas.microsoft.com/office/drawing/2014/main" id="{E718BB77-8272-442D-A636-66D7D772AC10}"/>
              </a:ext>
            </a:extLst>
          </p:cNvPr>
          <p:cNvPicPr>
            <a:picLocks noChangeAspect="1"/>
          </p:cNvPicPr>
          <p:nvPr userDrawn="1"/>
        </p:nvPicPr>
        <p:blipFill>
          <a:blip r:embed="rId2"/>
          <a:srcRect/>
          <a:stretch/>
        </p:blipFill>
        <p:spPr>
          <a:xfrm>
            <a:off x="9354993" y="3898483"/>
            <a:ext cx="2243427" cy="2370555"/>
          </a:xfrm>
          <a:prstGeom prst="rect">
            <a:avLst/>
          </a:prstGeom>
        </p:spPr>
      </p:pic>
    </p:spTree>
    <p:extLst>
      <p:ext uri="{BB962C8B-B14F-4D97-AF65-F5344CB8AC3E}">
        <p14:creationId xmlns:p14="http://schemas.microsoft.com/office/powerpoint/2010/main" val="427829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79CE6A5-A84D-4114-B84B-18812895D4C7}"/>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de-DE"/>
              <a:t>Mastertitelformat bearbeiten</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11575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2279643"/>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791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Cloud illustration.">
            <a:extLst>
              <a:ext uri="{FF2B5EF4-FFF2-40B4-BE49-F238E27FC236}">
                <a16:creationId xmlns:a16="http://schemas.microsoft.com/office/drawing/2014/main" id="{007B3C0D-5288-402B-BF41-6518D26132E0}"/>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81240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BDBB8F7E-953D-4530-8A14-22E803AC86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5405DB72-9DF4-4892-B5B1-9C7D17D3A719}"/>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443784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descr="Cloud illustration">
            <a:extLst>
              <a:ext uri="{FF2B5EF4-FFF2-40B4-BE49-F238E27FC236}">
                <a16:creationId xmlns:a16="http://schemas.microsoft.com/office/drawing/2014/main" id="{7C5165D5-D13C-444D-9185-FE494C31088F}"/>
              </a:ext>
            </a:extLst>
          </p:cNvPr>
          <p:cNvPicPr>
            <a:picLocks noChangeAspect="1"/>
          </p:cNvPicPr>
          <p:nvPr userDrawn="1"/>
        </p:nvPicPr>
        <p:blipFill>
          <a:blip r:embed="rId2"/>
          <a:srcRect/>
          <a:stretch/>
        </p:blipFill>
        <p:spPr>
          <a:xfrm>
            <a:off x="9354993" y="3898483"/>
            <a:ext cx="2243427" cy="2370555"/>
          </a:xfrm>
          <a:prstGeom prst="rect">
            <a:avLst/>
          </a:prstGeom>
        </p:spPr>
      </p:pic>
      <p:pic>
        <p:nvPicPr>
          <p:cNvPr id="3" name="MS logo white - EMF" descr="Microsoft logo white text version">
            <a:extLst>
              <a:ext uri="{FF2B5EF4-FFF2-40B4-BE49-F238E27FC236}">
                <a16:creationId xmlns:a16="http://schemas.microsoft.com/office/drawing/2014/main" id="{D506D76C-09EA-4DED-B255-A7B4C70CBF1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052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6" name="Picture 5" descr="Cloud illustration.">
            <a:extLst>
              <a:ext uri="{FF2B5EF4-FFF2-40B4-BE49-F238E27FC236}">
                <a16:creationId xmlns:a16="http://schemas.microsoft.com/office/drawing/2014/main" id="{62090EA2-F3E0-4F88-A353-77C039988C26}"/>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3262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Rectangle 5">
            <a:extLst>
              <a:ext uri="{FF2B5EF4-FFF2-40B4-BE49-F238E27FC236}">
                <a16:creationId xmlns:a16="http://schemas.microsoft.com/office/drawing/2014/main" id="{435B6827-1D6B-4540-8938-817E9E5B95B1}"/>
              </a:ext>
              <a:ext uri="{C183D7F6-B498-43B3-948B-1728B52AA6E4}">
                <adec:decorative xmlns:adec="http://schemas.microsoft.com/office/drawing/2017/decorative" val="1"/>
              </a:ext>
            </a:extLst>
          </p:cNvPr>
          <p:cNvSpPr/>
          <p:nvPr userDrawn="1"/>
        </p:nvSpPr>
        <p:spPr bwMode="auto">
          <a:xfrm>
            <a:off x="5334000" y="0"/>
            <a:ext cx="6858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Picture 2" descr="Cloud illustration.">
            <a:extLst>
              <a:ext uri="{FF2B5EF4-FFF2-40B4-BE49-F238E27FC236}">
                <a16:creationId xmlns:a16="http://schemas.microsoft.com/office/drawing/2014/main" id="{F84CC24C-3978-4943-9FF4-10024DF9A608}"/>
              </a:ext>
            </a:extLst>
          </p:cNvPr>
          <p:cNvPicPr>
            <a:picLocks noChangeAspect="1"/>
          </p:cNvPicPr>
          <p:nvPr userDrawn="1"/>
        </p:nvPicPr>
        <p:blipFill>
          <a:blip r:embed="rId3"/>
          <a:srcRect/>
          <a:stretch/>
        </p:blipFill>
        <p:spPr>
          <a:xfrm>
            <a:off x="6275867" y="800930"/>
            <a:ext cx="4974266" cy="5256141"/>
          </a:xfrm>
          <a:prstGeom prst="rect">
            <a:avLst/>
          </a:prstGeom>
        </p:spPr>
      </p:pic>
    </p:spTree>
    <p:extLst>
      <p:ext uri="{BB962C8B-B14F-4D97-AF65-F5344CB8AC3E}">
        <p14:creationId xmlns:p14="http://schemas.microsoft.com/office/powerpoint/2010/main" val="55148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04C51048-5617-4FFD-858B-0C290BA5F333}"/>
              </a:ext>
            </a:extLst>
          </p:cNvPr>
          <p:cNvPicPr>
            <a:picLocks noChangeAspect="1"/>
          </p:cNvPicPr>
          <p:nvPr userDrawn="1"/>
        </p:nvPicPr>
        <p:blipFill>
          <a:blip r:embed="rId2"/>
          <a:stretch>
            <a:fillRect/>
          </a:stretch>
        </p:blipFill>
        <p:spPr>
          <a:xfrm>
            <a:off x="9344025" y="3898483"/>
            <a:ext cx="2265363" cy="2370555"/>
          </a:xfrm>
          <a:prstGeom prst="rect">
            <a:avLst/>
          </a:prstGeom>
        </p:spPr>
      </p:pic>
      <p:pic>
        <p:nvPicPr>
          <p:cNvPr id="3" name="MS logo gray - EMF" descr="Microsoft logo, gray text version">
            <a:extLst>
              <a:ext uri="{FF2B5EF4-FFF2-40B4-BE49-F238E27FC236}">
                <a16:creationId xmlns:a16="http://schemas.microsoft.com/office/drawing/2014/main" id="{1E0DEC2A-FF41-4A2D-B670-B3368BA3DB82}"/>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0297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4DF2EC19-355F-499C-BAFC-DCE68D5F8B4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Cloud illustration">
            <a:extLst>
              <a:ext uri="{FF2B5EF4-FFF2-40B4-BE49-F238E27FC236}">
                <a16:creationId xmlns:a16="http://schemas.microsoft.com/office/drawing/2014/main" id="{929982C8-D06C-4D39-8010-066632AD7D20}"/>
              </a:ext>
            </a:extLst>
          </p:cNvPr>
          <p:cNvPicPr>
            <a:picLocks noChangeAspect="1"/>
          </p:cNvPicPr>
          <p:nvPr userDrawn="1"/>
        </p:nvPicPr>
        <p:blipFill>
          <a:blip r:embed="rId3"/>
          <a:srcRect/>
          <a:stretch/>
        </p:blipFill>
        <p:spPr>
          <a:xfrm>
            <a:off x="9354993" y="3898483"/>
            <a:ext cx="2243427" cy="2370555"/>
          </a:xfrm>
          <a:prstGeom prst="rect">
            <a:avLst/>
          </a:prstGeom>
        </p:spPr>
      </p:pic>
    </p:spTree>
    <p:extLst>
      <p:ext uri="{BB962C8B-B14F-4D97-AF65-F5344CB8AC3E}">
        <p14:creationId xmlns:p14="http://schemas.microsoft.com/office/powerpoint/2010/main" val="1477912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image" Target="../media/image1.emf"/><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theme" Target="../theme/theme3.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image" Target="../media/image24.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theme" Target="../theme/theme4.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8"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heme" Target="../theme/theme5.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theme" Target="../theme/theme6.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image" Target="../media/image1.emf"/><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image" Target="../media/image41.emf"/><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theme" Target="../theme/theme7.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8"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34" Type="http://schemas.openxmlformats.org/officeDocument/2006/relationships/theme" Target="../theme/theme8.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slideLayout" Target="../slideLayouts/slideLayout257.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32" Type="http://schemas.openxmlformats.org/officeDocument/2006/relationships/slideLayout" Target="../slideLayouts/slideLayout260.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31" Type="http://schemas.openxmlformats.org/officeDocument/2006/relationships/slideLayout" Target="../slideLayouts/slideLayout25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image" Target="../media/image1.emf"/><Relationship Id="rId8" Type="http://schemas.openxmlformats.org/officeDocument/2006/relationships/slideLayout" Target="../slideLayouts/slideLayout2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72" r:id="rId1"/>
    <p:sldLayoutId id="2147485285" r:id="rId2"/>
    <p:sldLayoutId id="2147485273" r:id="rId3"/>
    <p:sldLayoutId id="2147485274" r:id="rId4"/>
    <p:sldLayoutId id="2147485275" r:id="rId5"/>
    <p:sldLayoutId id="2147485286" r:id="rId6"/>
    <p:sldLayoutId id="2147484710" r:id="rId7"/>
    <p:sldLayoutId id="2147484240" r:id="rId8"/>
    <p:sldLayoutId id="2147484910" r:id="rId9"/>
    <p:sldLayoutId id="2147484911" r:id="rId10"/>
    <p:sldLayoutId id="2147485050" r:id="rId11"/>
    <p:sldLayoutId id="2147485165" r:id="rId12"/>
    <p:sldLayoutId id="2147484941" r:id="rId13"/>
    <p:sldLayoutId id="2147484942" r:id="rId14"/>
    <p:sldLayoutId id="2147485162" r:id="rId15"/>
    <p:sldLayoutId id="2147484639" r:id="rId16"/>
    <p:sldLayoutId id="2147484943" r:id="rId17"/>
    <p:sldLayoutId id="2147484603" r:id="rId18"/>
    <p:sldLayoutId id="2147484833" r:id="rId19"/>
    <p:sldLayoutId id="2147484934" r:id="rId20"/>
    <p:sldLayoutId id="2147484834" r:id="rId21"/>
    <p:sldLayoutId id="2147484935" r:id="rId22"/>
    <p:sldLayoutId id="2147484835" r:id="rId23"/>
    <p:sldLayoutId id="2147484922" r:id="rId24"/>
    <p:sldLayoutId id="2147484923" r:id="rId25"/>
    <p:sldLayoutId id="2147484924" r:id="rId26"/>
    <p:sldLayoutId id="2147484839" r:id="rId27"/>
    <p:sldLayoutId id="2147484840" r:id="rId28"/>
    <p:sldLayoutId id="2147484841" r:id="rId29"/>
    <p:sldLayoutId id="2147484842" r:id="rId30"/>
    <p:sldLayoutId id="2147484843" r:id="rId31"/>
    <p:sldLayoutId id="2147484938" r:id="rId32"/>
    <p:sldLayoutId id="2147484939" r:id="rId33"/>
    <p:sldLayoutId id="2147484940" r:id="rId34"/>
    <p:sldLayoutId id="2147485161" r:id="rId35"/>
    <p:sldLayoutId id="2147485152" r:id="rId36"/>
    <p:sldLayoutId id="2147485153" r:id="rId37"/>
    <p:sldLayoutId id="2147485154" r:id="rId38"/>
    <p:sldLayoutId id="2147484944" r:id="rId39"/>
    <p:sldLayoutId id="2147484945" r:id="rId40"/>
    <p:sldLayoutId id="2147485137" r:id="rId41"/>
    <p:sldLayoutId id="2147485138" r:id="rId42"/>
    <p:sldLayoutId id="2147485139" r:id="rId43"/>
    <p:sldLayoutId id="2147485140" r:id="rId44"/>
    <p:sldLayoutId id="2147485141" r:id="rId45"/>
    <p:sldLayoutId id="2147485142" r:id="rId46"/>
    <p:sldLayoutId id="2147485283" r:id="rId47"/>
    <p:sldLayoutId id="2147484640" r:id="rId48"/>
    <p:sldLayoutId id="2147485284" r:id="rId49"/>
    <p:sldLayoutId id="2147484583" r:id="rId50"/>
    <p:sldLayoutId id="2147484671" r:id="rId51"/>
    <p:sldLayoutId id="2147484673" r:id="rId52"/>
    <p:sldLayoutId id="2147484299" r:id="rId53"/>
    <p:sldLayoutId id="2147484263" r:id="rId54"/>
    <p:sldLayoutId id="2147485411" r:id="rId55"/>
    <p:sldLayoutId id="2147485446" r:id="rId56"/>
    <p:sldLayoutId id="214748544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6" r:id="rId1"/>
    <p:sldLayoutId id="2147485287" r:id="rId2"/>
    <p:sldLayoutId id="2147485277" r:id="rId3"/>
    <p:sldLayoutId id="2147485278" r:id="rId4"/>
    <p:sldLayoutId id="2147485279" r:id="rId5"/>
    <p:sldLayoutId id="2147485288"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82" r:id="rId47"/>
    <p:sldLayoutId id="2147485265" r:id="rId48"/>
    <p:sldLayoutId id="2147485281" r:id="rId49"/>
    <p:sldLayoutId id="2147485267" r:id="rId50"/>
    <p:sldLayoutId id="2147485268" r:id="rId51"/>
    <p:sldLayoutId id="2147485269" r:id="rId52"/>
    <p:sldLayoutId id="2147485270" r:id="rId53"/>
    <p:sldLayoutId id="2147485271"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63263821"/>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 id="2147485301" r:id="rId12"/>
    <p:sldLayoutId id="2147485302" r:id="rId13"/>
    <p:sldLayoutId id="2147485303" r:id="rId14"/>
    <p:sldLayoutId id="2147485304" r:id="rId15"/>
    <p:sldLayoutId id="2147485305" r:id="rId16"/>
    <p:sldLayoutId id="2147485306" r:id="rId17"/>
    <p:sldLayoutId id="2147485307" r:id="rId18"/>
    <p:sldLayoutId id="2147485308" r:id="rId19"/>
    <p:sldLayoutId id="2147485309" r:id="rId20"/>
    <p:sldLayoutId id="2147485310" r:id="rId21"/>
    <p:sldLayoutId id="2147485311" r:id="rId22"/>
    <p:sldLayoutId id="2147485312" r:id="rId23"/>
    <p:sldLayoutId id="2147485313" r:id="rId24"/>
    <p:sldLayoutId id="2147485314" r:id="rId25"/>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738785"/>
      </p:ext>
    </p:extLst>
  </p:cSld>
  <p:clrMap bg1="dk1" tx1="lt1" bg2="dk2" tx2="lt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327" r:id="rId12"/>
    <p:sldLayoutId id="2147485328" r:id="rId13"/>
    <p:sldLayoutId id="2147485329" r:id="rId14"/>
    <p:sldLayoutId id="2147485330" r:id="rId15"/>
    <p:sldLayoutId id="2147485331" r:id="rId16"/>
    <p:sldLayoutId id="2147485332" r:id="rId17"/>
    <p:sldLayoutId id="2147485333" r:id="rId18"/>
    <p:sldLayoutId id="2147485334" r:id="rId19"/>
    <p:sldLayoutId id="2147485335" r:id="rId20"/>
    <p:sldLayoutId id="2147485336" r:id="rId21"/>
    <p:sldLayoutId id="2147485337" r:id="rId22"/>
    <p:sldLayoutId id="2147485338" r:id="rId23"/>
    <p:sldLayoutId id="2147485339" r:id="rId24"/>
    <p:sldLayoutId id="2147485340" r:id="rId25"/>
    <p:sldLayoutId id="2147485341" r:id="rId26"/>
    <p:sldLayoutId id="2147485342" r:id="rId27"/>
    <p:sldLayoutId id="2147485343" r:id="rId28"/>
    <p:sldLayoutId id="2147485344" r:id="rId29"/>
    <p:sldLayoutId id="2147485345" r:id="rId30"/>
    <p:sldLayoutId id="2147485346" r:id="rId31"/>
    <p:sldLayoutId id="2147485347" r:id="rId32"/>
    <p:sldLayoutId id="214748534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362459787"/>
      </p:ext>
    </p:extLst>
  </p:cSld>
  <p:clrMap bg1="lt1" tx1="dk1" bg2="lt2" tx2="dk2" accent1="accent1" accent2="accent2" accent3="accent3" accent4="accent4" accent5="accent5" accent6="accent6" hlink="hlink" folHlink="folHlink"/>
  <p:sldLayoutIdLst>
    <p:sldLayoutId id="2147485350" r:id="rId1"/>
    <p:sldLayoutId id="2147485351" r:id="rId2"/>
    <p:sldLayoutId id="2147485352" r:id="rId3"/>
    <p:sldLayoutId id="2147485353" r:id="rId4"/>
    <p:sldLayoutId id="2147485354" r:id="rId5"/>
    <p:sldLayoutId id="2147485355" r:id="rId6"/>
    <p:sldLayoutId id="2147485356" r:id="rId7"/>
    <p:sldLayoutId id="2147485357" r:id="rId8"/>
    <p:sldLayoutId id="2147485358" r:id="rId9"/>
    <p:sldLayoutId id="2147485359" r:id="rId10"/>
    <p:sldLayoutId id="2147485360" r:id="rId11"/>
    <p:sldLayoutId id="2147485361" r:id="rId12"/>
    <p:sldLayoutId id="2147485362" r:id="rId13"/>
    <p:sldLayoutId id="2147485363" r:id="rId14"/>
    <p:sldLayoutId id="2147485364" r:id="rId15"/>
    <p:sldLayoutId id="2147485365"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2416473503"/>
      </p:ext>
    </p:extLst>
  </p:cSld>
  <p:clrMap bg1="dk1" tx1="lt1" bg2="dk2" tx2="lt2" accent1="accent1" accent2="accent2" accent3="accent3" accent4="accent4" accent5="accent5" accent6="accent6" hlink="hlink" folHlink="folHlink"/>
  <p:sldLayoutIdLst>
    <p:sldLayoutId id="2147485367" r:id="rId1"/>
    <p:sldLayoutId id="2147485368" r:id="rId2"/>
    <p:sldLayoutId id="2147485369" r:id="rId3"/>
    <p:sldLayoutId id="2147485370" r:id="rId4"/>
    <p:sldLayoutId id="2147485371" r:id="rId5"/>
    <p:sldLayoutId id="2147485372" r:id="rId6"/>
    <p:sldLayoutId id="2147485373" r:id="rId7"/>
    <p:sldLayoutId id="2147485374" r:id="rId8"/>
    <p:sldLayoutId id="2147485375" r:id="rId9"/>
    <p:sldLayoutId id="2147485376" r:id="rId10"/>
    <p:sldLayoutId id="2147485377" r:id="rId11"/>
    <p:sldLayoutId id="2147485378"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0ED34B71-BF0F-41AB-8E0A-73A34E5045C6}"/>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50" name="Text Placeholder 3">
            <a:extLst>
              <a:ext uri="{FF2B5EF4-FFF2-40B4-BE49-F238E27FC236}">
                <a16:creationId xmlns:a16="http://schemas.microsoft.com/office/drawing/2014/main" id="{90DA1DBF-DBBF-4D8B-AAD0-CEF8ED235D64}"/>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1" name="GRID" hidden="1">
            <a:extLst>
              <a:ext uri="{FF2B5EF4-FFF2-40B4-BE49-F238E27FC236}">
                <a16:creationId xmlns:a16="http://schemas.microsoft.com/office/drawing/2014/main" id="{7643910B-4DEB-4977-8102-46FE8888AE40}"/>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6CBE42FC-1AF0-41A8-9597-07F1140FC6E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77B9249-34C3-41AA-A842-56BE3E86CFEE}"/>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95AB82-CDF5-46AD-BE9E-E34B0C43C3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4F734BB-8AAF-46CB-817D-71BC974AD9C0}"/>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D2EB58-393F-453B-8F01-A319E5A7068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66985D5-77FC-407A-9CCE-C817AE2AC0B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E7F91F-A2B1-4D2E-A1C9-425C0BFAD43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2D502-EDB2-4445-91AB-05C61F6A034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3D7EB2-6D98-41B9-A56D-390D9D1506A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DE59B78-3E2F-4F91-941C-D5E637FF186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561390-BC39-442F-861F-E11EABAFE63E}"/>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EA3E3F0-8A39-45AB-95F3-78121357246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F08937-1CAB-4B08-B237-ED17308FA19F}"/>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A52224C-3E28-40B8-870A-CBF64986BD3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E2E787E-49E1-4730-A376-4AB3B2848FE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0CE9FB-75B7-4964-B924-3C2FC9A9B270}"/>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6674027-F618-41C8-ABAA-5FBD9100383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3EC056A-D0E0-45C2-B7E2-A6251E0E25C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74B546-6EA3-4EAB-9A03-D8E0471E83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B2D37F0-E66F-4440-97D1-7E04E5B51D0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16FA3F3-56EF-4FE9-98D5-0A892F8E13D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D0F8808-E7BB-4F31-BB54-A51BF108FFF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6D2E6E-80D6-4BE2-A697-C6DF64F091E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8DEC02-702D-4684-B7E4-0313EA10843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918EB94-FE32-4277-95EB-CB5A60932A8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EF28FCA-4E24-47B8-B0CD-2BC1271D36E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2B41769-A69F-4F0F-9D66-0B979077F8C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30B3825-5C3C-47E7-B4D8-F129504BF37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86489A4-648B-4BAB-BF60-86BE626E20A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DFE680-3C02-41B8-B5EB-082944EC009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0DBE6C-5105-4BBC-ADB2-72EB0B38E4E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01875C5-7611-4AE4-A6E3-34C41A90976D}"/>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679CD76-05B2-4736-9511-EE243F30E09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2EFCDD2-17E4-4BFD-B56B-4A5BB2DA065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29A300AB-B1DE-454A-BA40-844947341DC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89E9A7D4-9351-4DCA-BF4F-B2EA291EED87}"/>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F235E4F-40F1-4B48-B762-B6F34BCB8F60}"/>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26570509"/>
      </p:ext>
    </p:extLst>
  </p:cSld>
  <p:clrMap bg1="lt1" tx1="dk1" bg2="lt2" tx2="dk2" accent1="accent1" accent2="accent2" accent3="accent3" accent4="accent4" accent5="accent5" accent6="accent6" hlink="hlink" folHlink="folHlink"/>
  <p:sldLayoutIdLst>
    <p:sldLayoutId id="2147485380" r:id="rId1"/>
    <p:sldLayoutId id="2147485381" r:id="rId2"/>
    <p:sldLayoutId id="2147485382" r:id="rId3"/>
    <p:sldLayoutId id="2147485383" r:id="rId4"/>
    <p:sldLayoutId id="2147485384" r:id="rId5"/>
    <p:sldLayoutId id="2147485385" r:id="rId6"/>
    <p:sldLayoutId id="2147485386" r:id="rId7"/>
    <p:sldLayoutId id="2147485387" r:id="rId8"/>
    <p:sldLayoutId id="2147485388" r:id="rId9"/>
    <p:sldLayoutId id="2147485389" r:id="rId10"/>
    <p:sldLayoutId id="2147485390" r:id="rId11"/>
    <p:sldLayoutId id="2147485391" r:id="rId12"/>
    <p:sldLayoutId id="2147485392" r:id="rId13"/>
    <p:sldLayoutId id="2147485393" r:id="rId14"/>
    <p:sldLayoutId id="2147485394" r:id="rId15"/>
    <p:sldLayoutId id="2147485395" r:id="rId16"/>
    <p:sldLayoutId id="2147485396" r:id="rId17"/>
    <p:sldLayoutId id="2147485397" r:id="rId18"/>
    <p:sldLayoutId id="2147485398" r:id="rId19"/>
    <p:sldLayoutId id="2147485399" r:id="rId20"/>
    <p:sldLayoutId id="2147485400" r:id="rId21"/>
    <p:sldLayoutId id="2147485401" r:id="rId22"/>
    <p:sldLayoutId id="2147485402" r:id="rId23"/>
    <p:sldLayoutId id="2147485403" r:id="rId24"/>
    <p:sldLayoutId id="2147485404" r:id="rId25"/>
    <p:sldLayoutId id="2147485405" r:id="rId26"/>
    <p:sldLayoutId id="2147485406" r:id="rId27"/>
    <p:sldLayoutId id="2147485407" r:id="rId28"/>
    <p:sldLayoutId id="2147485408" r:id="rId29"/>
    <p:sldLayoutId id="2147485409" r:id="rId30"/>
    <p:sldLayoutId id="214748541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30046320"/>
      </p:ext>
    </p:extLst>
  </p:cSld>
  <p:clrMap bg1="lt1" tx1="dk1" bg2="lt2" tx2="dk2" accent1="accent1" accent2="accent2" accent3="accent3" accent4="accent4" accent5="accent5" accent6="accent6" hlink="hlink" folHlink="folHlink"/>
  <p:sldLayoutIdLst>
    <p:sldLayoutId id="2147485413" r:id="rId1"/>
    <p:sldLayoutId id="2147485414" r:id="rId2"/>
    <p:sldLayoutId id="2147485415" r:id="rId3"/>
    <p:sldLayoutId id="2147485416" r:id="rId4"/>
    <p:sldLayoutId id="2147485417" r:id="rId5"/>
    <p:sldLayoutId id="2147485418" r:id="rId6"/>
    <p:sldLayoutId id="2147485419" r:id="rId7"/>
    <p:sldLayoutId id="2147485420" r:id="rId8"/>
    <p:sldLayoutId id="2147485421" r:id="rId9"/>
    <p:sldLayoutId id="2147485422" r:id="rId10"/>
    <p:sldLayoutId id="2147485423" r:id="rId11"/>
    <p:sldLayoutId id="2147485424" r:id="rId12"/>
    <p:sldLayoutId id="2147485425" r:id="rId13"/>
    <p:sldLayoutId id="2147485426" r:id="rId14"/>
    <p:sldLayoutId id="2147485427" r:id="rId15"/>
    <p:sldLayoutId id="2147485428" r:id="rId16"/>
    <p:sldLayoutId id="2147485429" r:id="rId17"/>
    <p:sldLayoutId id="2147485430" r:id="rId18"/>
    <p:sldLayoutId id="2147485431" r:id="rId19"/>
    <p:sldLayoutId id="2147485432" r:id="rId20"/>
    <p:sldLayoutId id="2147485433" r:id="rId21"/>
    <p:sldLayoutId id="2147485434" r:id="rId22"/>
    <p:sldLayoutId id="2147485435" r:id="rId23"/>
    <p:sldLayoutId id="2147485436" r:id="rId24"/>
    <p:sldLayoutId id="2147485437" r:id="rId25"/>
    <p:sldLayoutId id="2147485438" r:id="rId26"/>
    <p:sldLayoutId id="2147485439" r:id="rId27"/>
    <p:sldLayoutId id="2147485440" r:id="rId28"/>
    <p:sldLayoutId id="2147485441" r:id="rId29"/>
    <p:sldLayoutId id="2147485442" r:id="rId30"/>
    <p:sldLayoutId id="2147485443" r:id="rId31"/>
    <p:sldLayoutId id="2147485444" r:id="rId32"/>
    <p:sldLayoutId id="214748544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8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6.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adopt/getstarted-migrate" TargetMode="External"/><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adopt/getstarted-buildnew" TargetMode="External"/><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adopt/getstarted-environment" TargetMode="External"/><Relationship Id="rId2" Type="http://schemas.openxmlformats.org/officeDocument/2006/relationships/notesSlide" Target="../notesSlides/notesSlide11.xml"/><Relationship Id="rId1" Type="http://schemas.openxmlformats.org/officeDocument/2006/relationships/slideLayout" Target="../slideLayouts/slideLayout145.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adopt/getstarted" TargetMode="External"/><Relationship Id="rId2" Type="http://schemas.openxmlformats.org/officeDocument/2006/relationships/notesSlide" Target="../notesSlides/notesSlide12.xml"/><Relationship Id="rId1" Type="http://schemas.openxmlformats.org/officeDocument/2006/relationships/slideLayout" Target="../slideLayouts/slideLayout14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81.xml"/></Relationships>
</file>

<file path=ppt/slides/_rels/slide21.xml.rels><?xml version="1.0" encoding="UTF-8" standalone="yes"?>
<Relationships xmlns="http://schemas.openxmlformats.org/package/2006/relationships"><Relationship Id="rId8" Type="http://schemas.openxmlformats.org/officeDocument/2006/relationships/hyperlink" Target="https://aka.ms/aqc" TargetMode="External"/><Relationship Id="rId13" Type="http://schemas.openxmlformats.org/officeDocument/2006/relationships/hyperlink" Target="https://aka.ms/adopt/aqc-innovationguide" TargetMode="External"/><Relationship Id="rId18" Type="http://schemas.openxmlformats.org/officeDocument/2006/relationships/hyperlink" Target="https://archcenter.blob.core.windows.net/cdn/fusion/governance/Identity%20Baseline%20Discipline%20Template.docx" TargetMode="External"/><Relationship Id="rId3" Type="http://schemas.openxmlformats.org/officeDocument/2006/relationships/hyperlink" Target="https://aka.ms/adopt/journeytracker" TargetMode="External"/><Relationship Id="rId21" Type="http://schemas.openxmlformats.org/officeDocument/2006/relationships/hyperlink" Target="https://aka.ms/adopt/architecturereview" TargetMode="External"/><Relationship Id="rId7" Type="http://schemas.openxmlformats.org/officeDocument/2006/relationships/hyperlink" Target="https://aka.ms/adopt/aqc-setupguide" TargetMode="External"/><Relationship Id="rId12" Type="http://schemas.openxmlformats.org/officeDocument/2006/relationships/hyperlink" Target="https://aka.ms/adopt/aqc-migrationguide" TargetMode="External"/><Relationship Id="rId17" Type="http://schemas.openxmlformats.org/officeDocument/2006/relationships/hyperlink" Target="https://archcenter.blob.core.windows.net/cdn/fusion/governance/Deployment%20Acceleration%20Discipline%20Template.docx" TargetMode="External"/><Relationship Id="rId25" Type="http://schemas.openxmlformats.org/officeDocument/2006/relationships/hyperlink" Target="https://aka.ms/adopt/tools-templates" TargetMode="External"/><Relationship Id="rId2" Type="http://schemas.openxmlformats.org/officeDocument/2006/relationships/notesSlide" Target="../notesSlides/notesSlide13.xml"/><Relationship Id="rId16" Type="http://schemas.openxmlformats.org/officeDocument/2006/relationships/hyperlink" Target="https://archcenter.blob.core.windows.net/cdn/fusion/governance/Cost%20Management%20Discipline%20Template.docx" TargetMode="External"/><Relationship Id="rId20" Type="http://schemas.openxmlformats.org/officeDocument/2006/relationships/hyperlink" Target="https://archcenter.blob.core.windows.net/cdn/fusion/governance/Security%20Baseline%20Discipline%20Template.docx" TargetMode="External"/><Relationship Id="rId1" Type="http://schemas.openxmlformats.org/officeDocument/2006/relationships/slideLayout" Target="../slideLayouts/slideLayout175.xml"/><Relationship Id="rId6" Type="http://schemas.openxmlformats.org/officeDocument/2006/relationships/hyperlink" Target="https://archcenter.blob.core.windows.net/cdn/fusion/readiness/Microsoft-Cloud-Adoption-Framework-Strategy-and-Plan-Template.docx" TargetMode="External"/><Relationship Id="rId11" Type="http://schemas.openxmlformats.org/officeDocument/2006/relationships/hyperlink" Target="https://aka.ms/smarttool" TargetMode="External"/><Relationship Id="rId24" Type="http://schemas.openxmlformats.org/officeDocument/2006/relationships/hyperlink" Target="https://raw.githubusercontent.com/microsoft/CloudAdoptionFramework/master/manage/opsmanagementworkbook.xlsx" TargetMode="External"/><Relationship Id="rId5" Type="http://schemas.openxmlformats.org/officeDocument/2006/relationships/hyperlink" Target="https://azuredevopsdemogenerator.azurewebsites.net/?name=CloudAdoptionPlan" TargetMode="External"/><Relationship Id="rId15" Type="http://schemas.openxmlformats.org/officeDocument/2006/relationships/hyperlink" Target="https://archcenter.blob.core.windows.net/cdn/fusion/governance/Governance%20Discipline%20Template.docx" TargetMode="External"/><Relationship Id="rId23" Type="http://schemas.openxmlformats.org/officeDocument/2006/relationships/hyperlink" Target="https://github.com/microsoft/CloudAdoptionFramework/tree/master/manage/Automation-Best-Practices" TargetMode="External"/><Relationship Id="rId10" Type="http://schemas.openxmlformats.org/officeDocument/2006/relationships/hyperlink" Target="https://docs.microsoft.com/azure/cloud-adoption-framework/ready/landing-zone/first-landing-zone" TargetMode="External"/><Relationship Id="rId19" Type="http://schemas.openxmlformats.org/officeDocument/2006/relationships/hyperlink" Target="https://archcenter.blob.core.windows.net/cdn/fusion/governance/Resource%20Consistency%20Discipline%20Template.docx" TargetMode="External"/><Relationship Id="rId4" Type="http://schemas.openxmlformats.org/officeDocument/2006/relationships/hyperlink" Target="https://archcenter.blob.core.windows.net/cdn/business-outcome-template.xlsx" TargetMode="External"/><Relationship Id="rId9" Type="http://schemas.openxmlformats.org/officeDocument/2006/relationships/hyperlink" Target="https://archcenter.blob.core.windows.net/cdn/fusion/readiness/CAF%20Readiness%20Naming%20and%20Tagging%20tracking%20template.xlsx" TargetMode="External"/><Relationship Id="rId14" Type="http://schemas.openxmlformats.org/officeDocument/2006/relationships/hyperlink" Target="../Under%20Development-%20Drafts/aka.ms/adopt/gov/assess" TargetMode="External"/><Relationship Id="rId22" Type="http://schemas.openxmlformats.org/officeDocument/2006/relationships/hyperlink" Target="https://docs.microsoft.com/en-us/Azure/architectu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30.xml"/><Relationship Id="rId4" Type="http://schemas.openxmlformats.org/officeDocument/2006/relationships/image" Target="../media/image55.sv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26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dopt/plan/digitalestate/rationalize" TargetMode="External"/><Relationship Id="rId2" Type="http://schemas.openxmlformats.org/officeDocument/2006/relationships/hyperlink" Target="https://docs.microsoft.com/en-us/azure/cloud-adoption-framework/digital-estate/rationalize" TargetMode="External"/><Relationship Id="rId1" Type="http://schemas.openxmlformats.org/officeDocument/2006/relationships/slideLayout" Target="../slideLayouts/slideLayout260.xml"/><Relationship Id="rId5" Type="http://schemas.openxmlformats.org/officeDocument/2006/relationships/hyperlink" Target="https://docs.microsoft.com/en-us/azure/cloud-adoption-framework/govern/governance-disciplines" TargetMode="External"/><Relationship Id="rId4" Type="http://schemas.openxmlformats.org/officeDocument/2006/relationships/hyperlink" Target="https://docs.microsoft.com/en-ca/azure/cloud-adoption-framework/govern/policy-compliance/policy-defini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starshotsoftware.com/post/best-practices-for-building-a-successful-mvp" TargetMode="External"/><Relationship Id="rId2" Type="http://schemas.openxmlformats.org/officeDocument/2006/relationships/notesSlide" Target="../notesSlides/notesSlide15.xml"/><Relationship Id="rId1" Type="http://schemas.openxmlformats.org/officeDocument/2006/relationships/slideLayout" Target="../slideLayouts/slideLayout260.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hyperlink" Target="http://aka.ms/CAFServices" TargetMode="External"/><Relationship Id="rId13" Type="http://schemas.openxmlformats.org/officeDocument/2006/relationships/image" Target="../media/image63.emf"/><Relationship Id="rId3" Type="http://schemas.openxmlformats.org/officeDocument/2006/relationships/image" Target="../media/image58.png"/><Relationship Id="rId7" Type="http://schemas.openxmlformats.org/officeDocument/2006/relationships/hyperlink" Target="https://aka.ms/adopt/overview" TargetMode="External"/><Relationship Id="rId12"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145.xml"/><Relationship Id="rId6" Type="http://schemas.openxmlformats.org/officeDocument/2006/relationships/hyperlink" Target="https://aka.ms/adopt/findapartner" TargetMode="External"/><Relationship Id="rId11" Type="http://schemas.openxmlformats.org/officeDocument/2006/relationships/image" Target="../media/image61.emf"/><Relationship Id="rId5" Type="http://schemas.openxmlformats.org/officeDocument/2006/relationships/hyperlink" Target="https://aka.ms/adopt/assess" TargetMode="External"/><Relationship Id="rId10" Type="http://schemas.openxmlformats.org/officeDocument/2006/relationships/image" Target="../media/image60.emf"/><Relationship Id="rId4" Type="http://schemas.openxmlformats.org/officeDocument/2006/relationships/image" Target="../media/image59.svg"/><Relationship Id="rId9" Type="http://schemas.openxmlformats.org/officeDocument/2006/relationships/hyperlink" Target="https://aka.ms/adopt/learn/bizvalue" TargetMode="External"/><Relationship Id="rId14" Type="http://schemas.openxmlformats.org/officeDocument/2006/relationships/image" Target="../media/image6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learn/modules/app-and-infra-migration-and-modernization/" TargetMode="External"/><Relationship Id="rId2" Type="http://schemas.openxmlformats.org/officeDocument/2006/relationships/hyperlink" Target="https://docs.microsoft.com/en-us/learn/modules/microsoft-cloud-adoption-framework-for-azure/" TargetMode="External"/><Relationship Id="rId1" Type="http://schemas.openxmlformats.org/officeDocument/2006/relationships/slideLayout" Target="../slideLayouts/slideLayout57.xml"/><Relationship Id="rId5" Type="http://schemas.openxmlformats.org/officeDocument/2006/relationships/hyperlink" Target="https://docs.microsoft.com/en-us/learn/paths/enterprise-scale-architecture/" TargetMode="External"/><Relationship Id="rId4" Type="http://schemas.openxmlformats.org/officeDocument/2006/relationships/hyperlink" Target="https://docs.microsoft.com/en-us/learn/modules/build-cloud-governance-strategy-azur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13.xml"/><Relationship Id="rId5" Type="http://schemas.openxmlformats.org/officeDocument/2006/relationships/image" Target="../media/image52.emf"/><Relationship Id="rId4" Type="http://schemas.openxmlformats.org/officeDocument/2006/relationships/image" Target="../media/image51.svg"/></Relationships>
</file>

<file path=ppt/slides/_rels/slide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xml"/><Relationship Id="rId1" Type="http://schemas.openxmlformats.org/officeDocument/2006/relationships/slideLayout" Target="../slideLayouts/slideLayout159.xml"/><Relationship Id="rId5" Type="http://schemas.openxmlformats.org/officeDocument/2006/relationships/image" Target="../media/image51.sv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200" y="2425780"/>
            <a:ext cx="4572000" cy="1107996"/>
          </a:xfrm>
        </p:spPr>
        <p:txBody>
          <a:bodyPr/>
          <a:lstStyle/>
          <a:p>
            <a:r>
              <a:rPr lang="en-US" dirty="0"/>
              <a:t>CAF-Expert</a:t>
            </a:r>
            <a:br>
              <a:rPr lang="en-US" dirty="0"/>
            </a:br>
            <a:r>
              <a:rPr lang="en-US" dirty="0"/>
              <a:t>Hackathon Basic</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4572000" cy="492443"/>
          </a:xfrm>
        </p:spPr>
        <p:txBody>
          <a:bodyPr/>
          <a:lstStyle/>
          <a:p>
            <a:r>
              <a:rPr lang="en-US" dirty="0"/>
              <a:t>September 2021</a:t>
            </a:r>
          </a:p>
          <a:p>
            <a:endParaRPr lang="en-US" sz="1200"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1202" y="2513781"/>
            <a:ext cx="9666247" cy="1661993"/>
          </a:xfrm>
          <a:noFill/>
        </p:spPr>
        <p:txBody>
          <a:bodyPr/>
          <a:lstStyle/>
          <a:p>
            <a:r>
              <a:rPr lang="en-US" sz="4000" dirty="0">
                <a:latin typeface="Segoe UI Semibold" panose="020B0702040204020203" pitchFamily="34" charset="0"/>
                <a:cs typeface="Segoe UI Semibold" panose="020B0702040204020203" pitchFamily="34" charset="0"/>
              </a:rPr>
              <a:t>Overview:</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Microsoft Cloud Adoption Framework</a:t>
            </a:r>
            <a:br>
              <a:rPr lang="en-US" sz="4000" dirty="0">
                <a:latin typeface="Segoe UI Semibold" panose="020B0702040204020203" pitchFamily="34" charset="0"/>
                <a:cs typeface="Segoe UI Semibold" panose="020B0702040204020203" pitchFamily="34" charset="0"/>
              </a:rPr>
            </a:br>
            <a:r>
              <a:rPr lang="en-US" sz="4000" dirty="0">
                <a:latin typeface="Segoe UI Semibold" panose="020B0702040204020203" pitchFamily="34" charset="0"/>
                <a:cs typeface="Segoe UI Semibold" panose="020B0702040204020203" pitchFamily="34" charset="0"/>
              </a:rPr>
              <a:t>for Azure</a:t>
            </a:r>
          </a:p>
        </p:txBody>
      </p:sp>
      <p:pic>
        <p:nvPicPr>
          <p:cNvPr id="3" name="Graphic 2">
            <a:extLst>
              <a:ext uri="{FF2B5EF4-FFF2-40B4-BE49-F238E27FC236}">
                <a16:creationId xmlns:a16="http://schemas.microsoft.com/office/drawing/2014/main" id="{752D31DC-0B82-CD49-81C6-ED813A1A7D4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4781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633411" y="400251"/>
            <a:ext cx="8279455" cy="553998"/>
          </a:xfrm>
        </p:spPr>
        <p:txBody>
          <a:bodyPr/>
          <a:lstStyle/>
          <a:p>
            <a:r>
              <a:rPr lang="en-US">
                <a:solidFill>
                  <a:schemeClr val="tx1"/>
                </a:solidFill>
              </a:rPr>
              <a:t>Achieve</a:t>
            </a:r>
            <a:r>
              <a:rPr lang="en-US">
                <a:solidFill>
                  <a:schemeClr val="bg1"/>
                </a:solidFill>
              </a:rPr>
              <a:t> </a:t>
            </a:r>
            <a:r>
              <a:rPr lang="en-US">
                <a:solidFill>
                  <a:schemeClr val="tx1"/>
                </a:solidFill>
              </a:rPr>
              <a:t>balance. Deliver modernization</a:t>
            </a:r>
            <a:r>
              <a:rPr lang="en-US">
                <a:solidFill>
                  <a:schemeClr val="bg1"/>
                </a:solidFill>
              </a:rPr>
              <a:t>. Deli</a:t>
            </a:r>
            <a:endParaRPr lang="en-US"/>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875495" y="2381637"/>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486879" y="2381637"/>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19050">
              <a:solidFill>
                <a:srgbClr val="4BE8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4BE8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237151"/>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497452"/>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708292"/>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898857"/>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955528"/>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429459"/>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387316"/>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263926"/>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979310"/>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 name="Group 73" descr="scale">
            <a:extLst>
              <a:ext uri="{FF2B5EF4-FFF2-40B4-BE49-F238E27FC236}">
                <a16:creationId xmlns:a16="http://schemas.microsoft.com/office/drawing/2014/main" id="{9FC37950-D87C-4AD4-875D-64D9EC49D186}"/>
              </a:ext>
            </a:extLst>
          </p:cNvPr>
          <p:cNvGrpSpPr/>
          <p:nvPr/>
        </p:nvGrpSpPr>
        <p:grpSpPr>
          <a:xfrm>
            <a:off x="7379983" y="3571346"/>
            <a:ext cx="2651030" cy="890588"/>
            <a:chOff x="7211284" y="3486250"/>
            <a:chExt cx="2651030" cy="890588"/>
          </a:xfrm>
        </p:grpSpPr>
        <p:cxnSp>
          <p:nvCxnSpPr>
            <p:cNvPr id="75" name="Straight Connector 74">
              <a:extLst>
                <a:ext uri="{FF2B5EF4-FFF2-40B4-BE49-F238E27FC236}">
                  <a16:creationId xmlns:a16="http://schemas.microsoft.com/office/drawing/2014/main" id="{9038FECB-D80E-4AAE-9392-ADE870449ACE}"/>
                </a:ext>
              </a:extLst>
            </p:cNvPr>
            <p:cNvCxnSpPr>
              <a:cxnSpLocks/>
            </p:cNvCxnSpPr>
            <p:nvPr/>
          </p:nvCxnSpPr>
          <p:spPr>
            <a:xfrm>
              <a:off x="7211284" y="348625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C4F785-C0D3-450E-8A73-4F3F0858EC2C}"/>
                </a:ext>
              </a:extLst>
            </p:cNvPr>
            <p:cNvCxnSpPr>
              <a:cxnSpLocks/>
            </p:cNvCxnSpPr>
            <p:nvPr/>
          </p:nvCxnSpPr>
          <p:spPr>
            <a:xfrm>
              <a:off x="7391418" y="437683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D904D-214D-4597-9818-156FC519902B}"/>
                </a:ext>
              </a:extLst>
            </p:cNvPr>
            <p:cNvCxnSpPr/>
            <p:nvPr/>
          </p:nvCxnSpPr>
          <p:spPr>
            <a:xfrm flipH="1">
              <a:off x="8536446" y="348625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Freeform: Shape 78">
              <a:extLst>
                <a:ext uri="{FF2B5EF4-FFF2-40B4-BE49-F238E27FC236}">
                  <a16:creationId xmlns:a16="http://schemas.microsoft.com/office/drawing/2014/main" id="{0E19EBAE-327B-4103-9136-E905284BD93A}"/>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5DECCAF5-78C6-414D-81E5-91511AF55E45}"/>
              </a:ext>
            </a:extLst>
          </p:cNvPr>
          <p:cNvSpPr txBox="1"/>
          <p:nvPr/>
        </p:nvSpPr>
        <p:spPr>
          <a:xfrm>
            <a:off x="6158629" y="2495057"/>
            <a:ext cx="1250563" cy="627923"/>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4BE8FF"/>
                </a:solidFill>
                <a:effectLst/>
                <a:uLnTx/>
                <a:uFillTx/>
                <a:latin typeface="Segoe UI"/>
                <a:ea typeface="+mn-ea"/>
                <a:cs typeface="+mn-cs"/>
              </a:rPr>
              <a:t>Control &amp; Stability</a:t>
            </a:r>
          </a:p>
        </p:txBody>
      </p:sp>
      <p:sp>
        <p:nvSpPr>
          <p:cNvPr id="81" name="TextBox 80">
            <a:extLst>
              <a:ext uri="{FF2B5EF4-FFF2-40B4-BE49-F238E27FC236}">
                <a16:creationId xmlns:a16="http://schemas.microsoft.com/office/drawing/2014/main" id="{012846D8-60BA-4650-BA5D-CB85CAF33DAE}"/>
              </a:ext>
            </a:extLst>
          </p:cNvPr>
          <p:cNvSpPr txBox="1"/>
          <p:nvPr/>
        </p:nvSpPr>
        <p:spPr>
          <a:xfrm>
            <a:off x="10095059" y="2506628"/>
            <a:ext cx="1150170" cy="627864"/>
          </a:xfrm>
          <a:prstGeom prst="rect">
            <a:avLst/>
          </a:prstGeom>
          <a:noFill/>
        </p:spPr>
        <p:txBody>
          <a:bodyPr wrap="square" lIns="0" tIns="0" rIns="0" bIns="0" rtlCol="0">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Speed &amp; </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0078D4"/>
                </a:solidFill>
                <a:effectLst/>
                <a:uLnTx/>
                <a:uFillTx/>
                <a:latin typeface="Segoe UI"/>
                <a:ea typeface="+mn-ea"/>
                <a:cs typeface="+mn-cs"/>
              </a:rPr>
              <a:t>Results</a:t>
            </a:r>
          </a:p>
        </p:txBody>
      </p:sp>
      <p:sp>
        <p:nvSpPr>
          <p:cNvPr id="3" name="TextBox 2">
            <a:extLst>
              <a:ext uri="{FF2B5EF4-FFF2-40B4-BE49-F238E27FC236}">
                <a16:creationId xmlns:a16="http://schemas.microsoft.com/office/drawing/2014/main" id="{3D699A28-6334-4D3A-99A1-6EB9F3944AF3}"/>
              </a:ext>
            </a:extLst>
          </p:cNvPr>
          <p:cNvSpPr txBox="1"/>
          <p:nvPr/>
        </p:nvSpPr>
        <p:spPr>
          <a:xfrm>
            <a:off x="1005980" y="5659372"/>
            <a:ext cx="9348878" cy="944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Align</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people and technology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Achieve</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—business goals with actionable, efficient, and comprehensive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Deliver</a:t>
            </a: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—fast results with control and stability.</a:t>
            </a:r>
          </a:p>
        </p:txBody>
      </p:sp>
    </p:spTree>
    <p:extLst>
      <p:ext uri="{BB962C8B-B14F-4D97-AF65-F5344CB8AC3E}">
        <p14:creationId xmlns:p14="http://schemas.microsoft.com/office/powerpoint/2010/main" val="24585587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 uri="{C183D7F6-B498-43B3-948B-1728B52AA6E4}">
                <adec:decorative xmlns:adec="http://schemas.microsoft.com/office/drawing/2017/decorative" val="1"/>
              </a:ext>
            </a:extLst>
          </p:cNvPr>
          <p:cNvSpPr/>
          <p:nvPr/>
        </p:nvSpPr>
        <p:spPr>
          <a:xfrm>
            <a:off x="0" y="-22758"/>
            <a:ext cx="6330675" cy="6880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9D0533C8-6094-474F-93CD-5AF7A8640BE1}"/>
              </a:ext>
              <a:ext uri="{C183D7F6-B498-43B3-948B-1728B52AA6E4}">
                <adec:decorative xmlns:adec="http://schemas.microsoft.com/office/drawing/2017/decorative" val="1"/>
              </a:ext>
            </a:extLst>
          </p:cNvPr>
          <p:cNvSpPr/>
          <p:nvPr/>
        </p:nvSpPr>
        <p:spPr bwMode="auto">
          <a:xfrm>
            <a:off x="5268438" y="3111436"/>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82672" y="2182375"/>
            <a:ext cx="4974013" cy="1754326"/>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a:noFill/>
                </a:ln>
                <a:solidFill>
                  <a:srgbClr val="50E6FF"/>
                </a:solidFill>
                <a:effectLst/>
                <a:uLnTx/>
                <a:uFillTx/>
                <a:latin typeface="Segoe UI Semibold"/>
                <a:ea typeface="+mn-ea"/>
                <a:cs typeface="+mn-cs"/>
              </a:rPr>
              <a:t>An iterative process that supports your business … as it evolves</a:t>
            </a:r>
          </a:p>
        </p:txBody>
      </p:sp>
      <p:grpSp>
        <p:nvGrpSpPr>
          <p:cNvPr id="177" name="Group 176" descr="Picture of the CAF modules">
            <a:extLst>
              <a:ext uri="{FF2B5EF4-FFF2-40B4-BE49-F238E27FC236}">
                <a16:creationId xmlns:a16="http://schemas.microsoft.com/office/drawing/2014/main" id="{10B8E034-F23B-4547-A5C7-6F7707734148}"/>
              </a:ext>
            </a:extLst>
          </p:cNvPr>
          <p:cNvGrpSpPr/>
          <p:nvPr/>
        </p:nvGrpSpPr>
        <p:grpSpPr>
          <a:xfrm>
            <a:off x="6591183" y="1114458"/>
            <a:ext cx="5240245" cy="4379474"/>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74125" y="3471600"/>
              <a:ext cx="1426412"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2177" y="1784159"/>
                <a:ext cx="40075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4472C4"/>
                    </a:solidFill>
                    <a:effectLst/>
                    <a:uLnTx/>
                    <a:uFillTx/>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3933"/>
              <a:chOff x="7748044" y="3774861"/>
              <a:chExt cx="717684" cy="923933"/>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62746" y="4452573"/>
                <a:ext cx="580287"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4" y="3693199"/>
              <a:ext cx="746754" cy="999836"/>
              <a:chOff x="9624513" y="3783047"/>
              <a:chExt cx="742897" cy="999836"/>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800524" y="4536662"/>
                <a:ext cx="56688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6054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37001" y="2916968"/>
              <a:ext cx="675147" cy="246221"/>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lt"/>
                  <a:cs typeface="Calibri" panose="020F0502020204030204"/>
                </a:rPr>
                <a:t>Govern</a:t>
              </a:r>
            </a:p>
          </p:txBody>
        </p:sp>
      </p:grpSp>
      <p:sp>
        <p:nvSpPr>
          <p:cNvPr id="2" name="Title 1">
            <a:extLst>
              <a:ext uri="{FF2B5EF4-FFF2-40B4-BE49-F238E27FC236}">
                <a16:creationId xmlns:a16="http://schemas.microsoft.com/office/drawing/2014/main" id="{72732AEE-EDED-469F-B3A5-51500B676DD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de-DE" dirty="0"/>
              <a:t>CAF </a:t>
            </a:r>
            <a:r>
              <a:rPr lang="de-DE" dirty="0" err="1"/>
              <a:t>as</a:t>
            </a:r>
            <a:r>
              <a:rPr lang="de-DE" dirty="0"/>
              <a:t> a iterative </a:t>
            </a:r>
            <a:r>
              <a:rPr lang="de-DE" dirty="0" err="1"/>
              <a:t>process</a:t>
            </a:r>
            <a:r>
              <a:rPr lang="de-DE" dirty="0"/>
              <a:t>	</a:t>
            </a:r>
          </a:p>
        </p:txBody>
      </p:sp>
    </p:spTree>
    <p:extLst>
      <p:ext uri="{BB962C8B-B14F-4D97-AF65-F5344CB8AC3E}">
        <p14:creationId xmlns:p14="http://schemas.microsoft.com/office/powerpoint/2010/main" val="118618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a:extLst>
              <a:ext uri="{FF2B5EF4-FFF2-40B4-BE49-F238E27FC236}">
                <a16:creationId xmlns:a16="http://schemas.microsoft.com/office/drawing/2014/main" id="{268D2688-6A55-4F29-9BA4-0A1F223800DD}"/>
              </a:ext>
            </a:extLst>
          </p:cNvPr>
          <p:cNvSpPr txBox="1">
            <a:spLocks noGrp="1"/>
          </p:cNvSpPr>
          <p:nvPr>
            <p:ph type="title" idx="4294967295"/>
          </p:nvPr>
        </p:nvSpPr>
        <p:spPr>
          <a:xfrm>
            <a:off x="574376" y="366843"/>
            <a:ext cx="9948488"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a:noFill/>
                </a:ln>
                <a:solidFill>
                  <a:srgbClr val="FFFFFF"/>
                </a:solidFill>
                <a:effectLst/>
                <a:uLnTx/>
                <a:uFillTx/>
                <a:latin typeface="Segoe UI Semibold"/>
                <a:ea typeface="+mn-ea"/>
                <a:cs typeface="+mn-cs"/>
              </a:rPr>
              <a:t>Microsoft Cloud Adoption Framework for Azure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84984" y="2579808"/>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Black"/>
                <a:cs typeface="Calibri" panose="020F0502020204030204"/>
              </a:rPr>
              <a:t>Define business justification and expected outcomes </a:t>
            </a:r>
            <a:endParaRPr kumimoji="0" lang="en-US" sz="1600" b="0" i="0" u="none" strike="noStrike" kern="1200" cap="none" spc="0" normalizeH="0" baseline="0" noProof="0">
              <a:ln>
                <a:noFill/>
              </a:ln>
              <a:solidFill>
                <a:srgbClr val="FFFFFF"/>
              </a:solidFill>
              <a:effectLst/>
              <a:uLnTx/>
              <a:uFillTx/>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353123" y="2579808"/>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Align actionable cloud adoption plan to business outcomes</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121260" y="257980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Prepare people, process and environment for change</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8889399" y="2579808"/>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Migrate</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a:noFill/>
                </a:ln>
                <a:solidFill>
                  <a:srgbClr val="FFFFFF"/>
                </a:solidFill>
                <a:effectLst/>
                <a:uLnTx/>
                <a:uFillTx/>
                <a:latin typeface="Segoe UI"/>
                <a:ea typeface="+mn-ea"/>
                <a:cs typeface="Segoe UI" pitchFamily="34" charset="0"/>
              </a:rPr>
              <a:t>Innovate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Implement desired changes across IT and business processes</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737192" y="4952680"/>
            <a:ext cx="2400824"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Comply, control and secure</a:t>
            </a:r>
          </a:p>
          <a:p>
            <a:pPr marL="0" marR="0" lvl="0" indent="0" algn="l" defTabSz="932293"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0">
                    <a:srgbClr val="50E6FF"/>
                  </a:gs>
                  <a:gs pos="100000">
                    <a:srgbClr val="50E6FF"/>
                  </a:gs>
                </a:gsLst>
                <a:lin ang="5400000" scaled="1"/>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505330" y="4952680"/>
            <a:ext cx="2719209"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 uri="{C183D7F6-B498-43B3-948B-1728B52AA6E4}">
                <adec:decorative xmlns:adec="http://schemas.microsoft.com/office/drawing/2017/decorative" val="1"/>
              </a:ext>
            </a:extLst>
          </p:cNvPr>
          <p:cNvCxnSpPr>
            <a:cxnSpLocks/>
          </p:cNvCxnSpPr>
          <p:nvPr/>
        </p:nvCxnSpPr>
        <p:spPr>
          <a:xfrm>
            <a:off x="2608788" y="2894238"/>
            <a:ext cx="64258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 uri="{C183D7F6-B498-43B3-948B-1728B52AA6E4}">
                <adec:decorative xmlns:adec="http://schemas.microsoft.com/office/drawing/2017/decorative" val="1"/>
              </a:ext>
            </a:extLst>
          </p:cNvPr>
          <p:cNvSpPr/>
          <p:nvPr/>
        </p:nvSpPr>
        <p:spPr bwMode="auto">
          <a:xfrm rot="8100000">
            <a:off x="3121536"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 uri="{C183D7F6-B498-43B3-948B-1728B52AA6E4}">
                <adec:decorative xmlns:adec="http://schemas.microsoft.com/office/drawing/2017/decorative" val="1"/>
              </a:ext>
            </a:extLst>
          </p:cNvPr>
          <p:cNvCxnSpPr>
            <a:cxnSpLocks/>
          </p:cNvCxnSpPr>
          <p:nvPr/>
        </p:nvCxnSpPr>
        <p:spPr>
          <a:xfrm>
            <a:off x="4096034" y="2894238"/>
            <a:ext cx="191720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 uri="{C183D7F6-B498-43B3-948B-1728B52AA6E4}">
                <adec:decorative xmlns:adec="http://schemas.microsoft.com/office/drawing/2017/decorative" val="1"/>
              </a:ext>
            </a:extLst>
          </p:cNvPr>
          <p:cNvSpPr/>
          <p:nvPr/>
        </p:nvSpPr>
        <p:spPr bwMode="auto">
          <a:xfrm rot="8100000">
            <a:off x="5883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 uri="{C183D7F6-B498-43B3-948B-1728B52AA6E4}">
                <adec:decorative xmlns:adec="http://schemas.microsoft.com/office/drawing/2017/decorative" val="1"/>
              </a:ext>
            </a:extLst>
          </p:cNvPr>
          <p:cNvCxnSpPr>
            <a:cxnSpLocks/>
          </p:cNvCxnSpPr>
          <p:nvPr/>
        </p:nvCxnSpPr>
        <p:spPr>
          <a:xfrm>
            <a:off x="7050270" y="2894238"/>
            <a:ext cx="1821964"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 uri="{C183D7F6-B498-43B3-948B-1728B52AA6E4}">
                <adec:decorative xmlns:adec="http://schemas.microsoft.com/office/drawing/2017/decorative" val="1"/>
              </a:ext>
            </a:extLst>
          </p:cNvPr>
          <p:cNvSpPr/>
          <p:nvPr/>
        </p:nvSpPr>
        <p:spPr bwMode="auto">
          <a:xfrm rot="8100000">
            <a:off x="8742394" y="2834811"/>
            <a:ext cx="117720" cy="118855"/>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 uri="{C183D7F6-B498-43B3-948B-1728B52AA6E4}">
                <adec:decorative xmlns:adec="http://schemas.microsoft.com/office/drawing/2017/decorative" val="1"/>
              </a:ext>
            </a:extLst>
          </p:cNvPr>
          <p:cNvGrpSpPr/>
          <p:nvPr/>
        </p:nvGrpSpPr>
        <p:grpSpPr>
          <a:xfrm>
            <a:off x="8695957" y="5203081"/>
            <a:ext cx="1993389" cy="117720"/>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 uri="{C183D7F6-B498-43B3-948B-1728B52AA6E4}">
                <adec:decorative xmlns:adec="http://schemas.microsoft.com/office/drawing/2017/decorative" val="1"/>
              </a:ext>
            </a:extLst>
          </p:cNvPr>
          <p:cNvGrpSpPr/>
          <p:nvPr/>
        </p:nvGrpSpPr>
        <p:grpSpPr>
          <a:xfrm flipH="1">
            <a:off x="3410331" y="5203081"/>
            <a:ext cx="1295216" cy="117720"/>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 uri="{C183D7F6-B498-43B3-948B-1728B52AA6E4}">
                <adec:decorative xmlns:adec="http://schemas.microsoft.com/office/drawing/2017/decorative" val="1"/>
              </a:ext>
            </a:extLst>
          </p:cNvPr>
          <p:cNvCxnSpPr>
            <a:cxnSpLocks/>
          </p:cNvCxnSpPr>
          <p:nvPr/>
        </p:nvCxnSpPr>
        <p:spPr>
          <a:xfrm>
            <a:off x="5800767" y="5261940"/>
            <a:ext cx="1666638"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320536" y="2077606"/>
            <a:ext cx="453181" cy="45161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164916" y="2117398"/>
            <a:ext cx="371516" cy="371771"/>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087510" y="4605399"/>
            <a:ext cx="344984" cy="351541"/>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7864962" y="4614355"/>
            <a:ext cx="333636" cy="333629"/>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14172" y="6121825"/>
            <a:ext cx="37841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https://aka.ms/adopt/overview</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0E34BC4E-7565-46F8-8F9B-C935FF874F85}"/>
              </a:ext>
              <a:ext uri="{C183D7F6-B498-43B3-948B-1728B52AA6E4}">
                <adec:decorative xmlns:adec="http://schemas.microsoft.com/office/drawing/2017/decorative" val="1"/>
              </a:ext>
            </a:extLst>
          </p:cNvPr>
          <p:cNvGrpSpPr/>
          <p:nvPr/>
        </p:nvGrpSpPr>
        <p:grpSpPr>
          <a:xfrm>
            <a:off x="1199980" y="2169996"/>
            <a:ext cx="463709" cy="325216"/>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568333" y="2121705"/>
            <a:ext cx="297717" cy="369003"/>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37994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42422" y="2813446"/>
            <a:ext cx="8574487" cy="615553"/>
          </a:xfrm>
          <a:noFill/>
        </p:spPr>
        <p:txBody>
          <a:bodyPr/>
          <a:lstStyle/>
          <a:p>
            <a:r>
              <a:rPr lang="en-US" sz="4000" dirty="0">
                <a:latin typeface="Segoe UI Semibold" panose="020B0702040204020203" pitchFamily="34" charset="0"/>
                <a:cs typeface="Segoe UI Semibold" panose="020B0702040204020203" pitchFamily="34" charset="0"/>
              </a:rPr>
              <a:t>Common motivations and scenarios</a:t>
            </a:r>
          </a:p>
        </p:txBody>
      </p:sp>
      <p:pic>
        <p:nvPicPr>
          <p:cNvPr id="3" name="Graphic 2">
            <a:extLst>
              <a:ext uri="{FF2B5EF4-FFF2-40B4-BE49-F238E27FC236}">
                <a16:creationId xmlns:a16="http://schemas.microsoft.com/office/drawing/2014/main" id="{752D31DC-0B82-CD49-81C6-ED813A1A7D4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81459" y="52387"/>
            <a:ext cx="3400425" cy="6753225"/>
          </a:xfrm>
          <a:prstGeom prst="rect">
            <a:avLst/>
          </a:prstGeom>
        </p:spPr>
      </p:pic>
    </p:spTree>
    <p:extLst>
      <p:ext uri="{BB962C8B-B14F-4D97-AF65-F5344CB8AC3E}">
        <p14:creationId xmlns:p14="http://schemas.microsoft.com/office/powerpoint/2010/main" val="12850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1013546" y="445012"/>
            <a:ext cx="6313422" cy="414344"/>
          </a:xfrm>
        </p:spPr>
        <p:txBody>
          <a:bodyPr/>
          <a:lstStyle/>
          <a:p>
            <a:r>
              <a:rPr lang="en-US" sz="3600" dirty="0">
                <a:latin typeface="Segoe UI Semibold" panose="020B0702040204020203" pitchFamily="34" charset="0"/>
                <a:cs typeface="Segoe UI Semibold" panose="020B0702040204020203" pitchFamily="34" charset="0"/>
              </a:rPr>
              <a:t>Cloud Adoption Motivations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1104615" y="2797500"/>
            <a:ext cx="4382334" cy="2329422"/>
          </a:xfrm>
        </p:spPr>
        <p:txBody>
          <a:bodyPr>
            <a:noAutofit/>
          </a:bodyPr>
          <a:lstStyle/>
          <a:p>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Critical Business Events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Data center exit</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Mergers, acquisition or divestiture</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Reductions in capital expenses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End of support for mission critical technologies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Regulatory compliance, data sovereignty requirements</a:t>
            </a:r>
          </a:p>
          <a:p>
            <a:pPr marL="285750" indent="-285750">
              <a:buFont typeface="Courier New" panose="02070309020205020404" pitchFamily="49" charset="0"/>
              <a:buChar char="o"/>
            </a:pPr>
            <a:r>
              <a:rPr lang="en-US" sz="1400" dirty="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6712362" y="2113000"/>
            <a:ext cx="4538547"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Migration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Cost Savings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Reduction in vendor or technical complexity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Optimization of internal operations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Increase business agility</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6745129" y="4376634"/>
            <a:ext cx="4782302" cy="1893358"/>
          </a:xfrm>
        </p:spPr>
        <p:txBody>
          <a:bodyPr>
            <a:noAutofit/>
          </a:bodyPr>
          <a:lstStyle/>
          <a:p>
            <a:pPr>
              <a:spcAft>
                <a:spcPts val="0"/>
              </a:spcAft>
            </a:pPr>
            <a:r>
              <a:rPr lang="en-US" sz="2000" dirty="0">
                <a:latin typeface="Segoe UI Semibold" panose="020B0702040204020203" pitchFamily="34" charset="0"/>
                <a:cs typeface="Segoe UI Semibold" panose="020B0702040204020203" pitchFamily="34" charset="0"/>
              </a:rPr>
              <a:t>      </a:t>
            </a:r>
            <a:r>
              <a:rPr lang="en-US" sz="2000" dirty="0">
                <a:solidFill>
                  <a:srgbClr val="4BE8FF"/>
                </a:solidFill>
                <a:latin typeface="Segoe UI Semibold" panose="020B0702040204020203" pitchFamily="34" charset="0"/>
                <a:cs typeface="Segoe UI Semibold" panose="020B0702040204020203" pitchFamily="34" charset="0"/>
              </a:rPr>
              <a:t>Innovation Motivations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Prepare for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Build new technical capabilities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market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Scale to meet geographic demands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Improve customer experiences / engagements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Transform products or services</a:t>
            </a:r>
          </a:p>
          <a:p>
            <a:pPr marL="280178" indent="-280178">
              <a:spcAft>
                <a:spcPts val="0"/>
              </a:spcAft>
              <a:buFont typeface="Arial" panose="020B0604020202020204" pitchFamily="34" charset="0"/>
              <a:buChar char="•"/>
            </a:pPr>
            <a:r>
              <a:rPr lang="en-US" sz="1400" dirty="0">
                <a:solidFill>
                  <a:schemeClr val="tx1"/>
                </a:solidFill>
                <a:latin typeface="Segoe UI" panose="020B0502040204020203" pitchFamily="34" charset="0"/>
                <a:cs typeface="Segoe UI" panose="020B0502040204020203" pitchFamily="34" charset="0"/>
              </a:rPr>
              <a:t>Disrupt the market with new products or services</a:t>
            </a:r>
          </a:p>
        </p:txBody>
      </p:sp>
      <p:sp>
        <p:nvSpPr>
          <p:cNvPr id="7" name="Isosceles Triangle 6">
            <a:extLst>
              <a:ext uri="{FF2B5EF4-FFF2-40B4-BE49-F238E27FC236}">
                <a16:creationId xmlns:a16="http://schemas.microsoft.com/office/drawing/2014/main" id="{1D2BAAEE-3D11-4290-BCAD-C4E33108DD5E}"/>
              </a:ext>
              <a:ext uri="{C183D7F6-B498-43B3-948B-1728B52AA6E4}">
                <adec:decorative xmlns:adec="http://schemas.microsoft.com/office/drawing/2017/decorative" val="1"/>
              </a:ext>
            </a:extLst>
          </p:cNvPr>
          <p:cNvSpPr/>
          <p:nvPr/>
        </p:nvSpPr>
        <p:spPr bwMode="auto">
          <a:xfrm rot="5400000">
            <a:off x="4248596" y="3621608"/>
            <a:ext cx="2681787" cy="55804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0" name="nodes" descr="nodes">
            <a:extLst>
              <a:ext uri="{FF2B5EF4-FFF2-40B4-BE49-F238E27FC236}">
                <a16:creationId xmlns:a16="http://schemas.microsoft.com/office/drawing/2014/main" id="{FEF371B9-547A-4AB9-9DC2-6C7EF878D8D8}"/>
              </a:ext>
            </a:extLst>
          </p:cNvPr>
          <p:cNvGrpSpPr>
            <a:grpSpLocks noChangeAspect="1"/>
          </p:cNvGrpSpPr>
          <p:nvPr/>
        </p:nvGrpSpPr>
        <p:grpSpPr bwMode="auto">
          <a:xfrm>
            <a:off x="6745129" y="1946307"/>
            <a:ext cx="403184" cy="420304"/>
            <a:chOff x="1018" y="767"/>
            <a:chExt cx="316" cy="315"/>
          </a:xfrm>
        </p:grpSpPr>
        <p:sp>
          <p:nvSpPr>
            <p:cNvPr id="11" name="AutoShape 3">
              <a:extLst>
                <a:ext uri="{FF2B5EF4-FFF2-40B4-BE49-F238E27FC236}">
                  <a16:creationId xmlns:a16="http://schemas.microsoft.com/office/drawing/2014/main" id="{2CDB8AED-DA9F-4C71-96D5-A194F93EC4A2}"/>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AFD50034-95DB-41CD-9FE9-ADBE3FE817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53922EBE-0CA7-4297-BFD3-1BBDBFB68A20}"/>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5E245758-21D4-46C5-8339-5EED1F6DA313}"/>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09FB003F-EF84-4D6E-B9BE-4E593B3DDAF2}"/>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6335E9AA-F0C0-46BA-A36B-8CD622285259}"/>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2E32A71F-7313-4EC2-BE7E-E7C59608B3FE}"/>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1">
              <a:extLst>
                <a:ext uri="{FF2B5EF4-FFF2-40B4-BE49-F238E27FC236}">
                  <a16:creationId xmlns:a16="http://schemas.microsoft.com/office/drawing/2014/main" id="{09FB2656-E60B-491C-88B4-DD2D1631B34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2">
              <a:extLst>
                <a:ext uri="{FF2B5EF4-FFF2-40B4-BE49-F238E27FC236}">
                  <a16:creationId xmlns:a16="http://schemas.microsoft.com/office/drawing/2014/main" id="{03BF6ED1-AB3D-4E5E-86D8-917A797350AC}"/>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3">
              <a:extLst>
                <a:ext uri="{FF2B5EF4-FFF2-40B4-BE49-F238E27FC236}">
                  <a16:creationId xmlns:a16="http://schemas.microsoft.com/office/drawing/2014/main" id="{63B0F7F2-EAD1-42DE-90A5-F61F8E88ECD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14">
              <a:extLst>
                <a:ext uri="{FF2B5EF4-FFF2-40B4-BE49-F238E27FC236}">
                  <a16:creationId xmlns:a16="http://schemas.microsoft.com/office/drawing/2014/main" id="{DC8067DF-3F8C-4055-AC28-5FA40F16D958}"/>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a:extLst>
                <a:ext uri="{FF2B5EF4-FFF2-40B4-BE49-F238E27FC236}">
                  <a16:creationId xmlns:a16="http://schemas.microsoft.com/office/drawing/2014/main" id="{4C9776BB-5D97-48E2-88E7-EBA3D8FC362A}"/>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a:extLst>
                <a:ext uri="{FF2B5EF4-FFF2-40B4-BE49-F238E27FC236}">
                  <a16:creationId xmlns:a16="http://schemas.microsoft.com/office/drawing/2014/main" id="{8B28DC0D-9E09-4FC6-8EB7-F90DB58B67F9}"/>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a:extLst>
                <a:ext uri="{FF2B5EF4-FFF2-40B4-BE49-F238E27FC236}">
                  <a16:creationId xmlns:a16="http://schemas.microsoft.com/office/drawing/2014/main" id="{90716AE9-4CA9-4F87-A740-F52EBAD68D4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val 18">
              <a:extLst>
                <a:ext uri="{FF2B5EF4-FFF2-40B4-BE49-F238E27FC236}">
                  <a16:creationId xmlns:a16="http://schemas.microsoft.com/office/drawing/2014/main" id="{41239CA8-E6F6-4567-9695-32C587F98845}"/>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aphic 26" descr="Lightbulb">
            <a:extLst>
              <a:ext uri="{FF2B5EF4-FFF2-40B4-BE49-F238E27FC236}">
                <a16:creationId xmlns:a16="http://schemas.microsoft.com/office/drawing/2014/main" id="{CC3A6489-8676-4308-867C-459A24B59FF1}"/>
              </a:ext>
            </a:extLst>
          </p:cNvPr>
          <p:cNvGrpSpPr/>
          <p:nvPr/>
        </p:nvGrpSpPr>
        <p:grpSpPr>
          <a:xfrm>
            <a:off x="6703349" y="4164050"/>
            <a:ext cx="457200" cy="457200"/>
            <a:chOff x="5638800" y="2971800"/>
            <a:chExt cx="914400" cy="914400"/>
          </a:xfrm>
          <a:solidFill>
            <a:srgbClr val="4BE8FF"/>
          </a:solidFill>
        </p:grpSpPr>
        <p:sp>
          <p:nvSpPr>
            <p:cNvPr id="29" name="Freeform: Shape 28">
              <a:extLst>
                <a:ext uri="{FF2B5EF4-FFF2-40B4-BE49-F238E27FC236}">
                  <a16:creationId xmlns:a16="http://schemas.microsoft.com/office/drawing/2014/main" id="{635C2167-5711-4A58-B78C-D7892952E4DD}"/>
                </a:ext>
              </a:extLst>
            </p:cNvPr>
            <p:cNvSpPr/>
            <p:nvPr/>
          </p:nvSpPr>
          <p:spPr>
            <a:xfrm>
              <a:off x="5972175" y="358140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7D353D2-B8A1-46E3-AE58-10AD8D7E6F0B}"/>
                </a:ext>
              </a:extLst>
            </p:cNvPr>
            <p:cNvSpPr/>
            <p:nvPr/>
          </p:nvSpPr>
          <p:spPr>
            <a:xfrm>
              <a:off x="5972175" y="367665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35A205F4-D465-4FB7-BD24-5FECE60AEA41}"/>
                </a:ext>
              </a:extLst>
            </p:cNvPr>
            <p:cNvSpPr/>
            <p:nvPr/>
          </p:nvSpPr>
          <p:spPr>
            <a:xfrm>
              <a:off x="6034087" y="377190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42727F6-CF23-4EA2-8EC8-991518F33037}"/>
                </a:ext>
              </a:extLst>
            </p:cNvPr>
            <p:cNvSpPr/>
            <p:nvPr/>
          </p:nvSpPr>
          <p:spPr>
            <a:xfrm>
              <a:off x="5848350" y="302895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grpSp>
      <p:grpSp>
        <p:nvGrpSpPr>
          <p:cNvPr id="35" name="Graphic 33" descr="Compass">
            <a:extLst>
              <a:ext uri="{FF2B5EF4-FFF2-40B4-BE49-F238E27FC236}">
                <a16:creationId xmlns:a16="http://schemas.microsoft.com/office/drawing/2014/main" id="{BE38E0C5-43E9-49B9-A882-242C5498FC09}"/>
              </a:ext>
            </a:extLst>
          </p:cNvPr>
          <p:cNvGrpSpPr/>
          <p:nvPr/>
        </p:nvGrpSpPr>
        <p:grpSpPr>
          <a:xfrm>
            <a:off x="947286" y="2496049"/>
            <a:ext cx="636096" cy="611408"/>
            <a:chOff x="427391" y="1737495"/>
            <a:chExt cx="914400" cy="914400"/>
          </a:xfrm>
        </p:grpSpPr>
        <p:sp>
          <p:nvSpPr>
            <p:cNvPr id="36" name="Freeform: Shape 35">
              <a:extLst>
                <a:ext uri="{FF2B5EF4-FFF2-40B4-BE49-F238E27FC236}">
                  <a16:creationId xmlns:a16="http://schemas.microsoft.com/office/drawing/2014/main" id="{D101DEA5-C167-461C-B45C-43FE7BEAF19C}"/>
                </a:ext>
              </a:extLst>
            </p:cNvPr>
            <p:cNvSpPr/>
            <p:nvPr/>
          </p:nvSpPr>
          <p:spPr>
            <a:xfrm>
              <a:off x="522641" y="1832745"/>
              <a:ext cx="723900" cy="72390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361950 w 723900"/>
                <a:gd name="connsiteY5" fmla="*/ 57150 h 723900"/>
                <a:gd name="connsiteX6" fmla="*/ 666750 w 723900"/>
                <a:gd name="connsiteY6" fmla="*/ 361950 h 723900"/>
                <a:gd name="connsiteX7" fmla="*/ 361950 w 723900"/>
                <a:gd name="connsiteY7" fmla="*/ 666750 h 723900"/>
                <a:gd name="connsiteX8" fmla="*/ 57150 w 723900"/>
                <a:gd name="connsiteY8" fmla="*/ 361950 h 723900"/>
                <a:gd name="connsiteX9" fmla="*/ 361950 w 723900"/>
                <a:gd name="connsiteY9" fmla="*/ 5715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3900" h="72390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61950" y="57150"/>
                  </a:moveTo>
                  <a:cubicBezTo>
                    <a:pt x="529590" y="57150"/>
                    <a:pt x="666750" y="19431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E8FF"/>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8D8BD265-C7EE-40EF-99CD-FBCD677984DB}"/>
                </a:ext>
              </a:extLst>
            </p:cNvPr>
            <p:cNvSpPr/>
            <p:nvPr/>
          </p:nvSpPr>
          <p:spPr>
            <a:xfrm>
              <a:off x="736001" y="2048009"/>
              <a:ext cx="295275" cy="295275"/>
            </a:xfrm>
            <a:custGeom>
              <a:avLst/>
              <a:gdLst>
                <a:gd name="connsiteX0" fmla="*/ 0 w 295275"/>
                <a:gd name="connsiteY0" fmla="*/ 295275 h 295275"/>
                <a:gd name="connsiteX1" fmla="*/ 209550 w 295275"/>
                <a:gd name="connsiteY1" fmla="*/ 209550 h 295275"/>
                <a:gd name="connsiteX2" fmla="*/ 295275 w 295275"/>
                <a:gd name="connsiteY2" fmla="*/ 0 h 295275"/>
                <a:gd name="connsiteX3" fmla="*/ 85725 w 295275"/>
                <a:gd name="connsiteY3" fmla="*/ 87630 h 295275"/>
                <a:gd name="connsiteX4" fmla="*/ 0 w 295275"/>
                <a:gd name="connsiteY4" fmla="*/ 295275 h 295275"/>
                <a:gd name="connsiteX5" fmla="*/ 148590 w 295275"/>
                <a:gd name="connsiteY5" fmla="*/ 127635 h 295275"/>
                <a:gd name="connsiteX6" fmla="*/ 167640 w 295275"/>
                <a:gd name="connsiteY6" fmla="*/ 146685 h 295275"/>
                <a:gd name="connsiteX7" fmla="*/ 148590 w 295275"/>
                <a:gd name="connsiteY7" fmla="*/ 165735 h 295275"/>
                <a:gd name="connsiteX8" fmla="*/ 129540 w 295275"/>
                <a:gd name="connsiteY8" fmla="*/ 146685 h 295275"/>
                <a:gd name="connsiteX9" fmla="*/ 148590 w 295275"/>
                <a:gd name="connsiteY9" fmla="*/ 12763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295275">
                  <a:moveTo>
                    <a:pt x="0" y="295275"/>
                  </a:moveTo>
                  <a:lnTo>
                    <a:pt x="209550" y="209550"/>
                  </a:lnTo>
                  <a:lnTo>
                    <a:pt x="295275" y="0"/>
                  </a:lnTo>
                  <a:lnTo>
                    <a:pt x="85725" y="87630"/>
                  </a:lnTo>
                  <a:lnTo>
                    <a:pt x="0" y="295275"/>
                  </a:lnTo>
                  <a:close/>
                  <a:moveTo>
                    <a:pt x="148590" y="127635"/>
                  </a:moveTo>
                  <a:cubicBezTo>
                    <a:pt x="160020" y="127635"/>
                    <a:pt x="167640" y="135255"/>
                    <a:pt x="167640" y="146685"/>
                  </a:cubicBezTo>
                  <a:cubicBezTo>
                    <a:pt x="167640" y="158115"/>
                    <a:pt x="160020" y="165735"/>
                    <a:pt x="148590" y="165735"/>
                  </a:cubicBezTo>
                  <a:cubicBezTo>
                    <a:pt x="137160" y="165735"/>
                    <a:pt x="129540" y="158115"/>
                    <a:pt x="129540" y="146685"/>
                  </a:cubicBezTo>
                  <a:cubicBezTo>
                    <a:pt x="129540" y="135255"/>
                    <a:pt x="137160" y="127635"/>
                    <a:pt x="148590" y="127635"/>
                  </a:cubicBezTo>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E8FF"/>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3D4093DD-8B7A-46F0-9791-6F9F8C35EDF7}"/>
              </a:ext>
            </a:extLst>
          </p:cNvPr>
          <p:cNvSpPr txBox="1"/>
          <p:nvPr/>
        </p:nvSpPr>
        <p:spPr>
          <a:xfrm>
            <a:off x="1013546" y="974137"/>
            <a:ext cx="68107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Engage stakeholders across business and technology to understand your motivations for cloud adoption</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Effect transition="in" filter="fade">
                                      <p:cBhvr>
                                        <p:cTn id="31" dur="500"/>
                                        <p:tgtEl>
                                          <p:spTgt spid="5">
                                            <p:txEl>
                                              <p:pRg st="1" end="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500"/>
                                        <p:tgtEl>
                                          <p:spTgt spid="5">
                                            <p:txEl>
                                              <p:pRg st="2" end="2"/>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4" end="4"/>
                                            </p:txEl>
                                          </p:spTgt>
                                        </p:tgtEl>
                                        <p:attrNameLst>
                                          <p:attrName>style.visibility</p:attrName>
                                        </p:attrNameLst>
                                      </p:cBhvr>
                                      <p:to>
                                        <p:strVal val="visible"/>
                                      </p:to>
                                    </p:set>
                                    <p:animEffect transition="in" filter="fade">
                                      <p:cBhvr>
                                        <p:cTn id="40" dur="500"/>
                                        <p:tgtEl>
                                          <p:spTgt spid="5">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500"/>
                                        <p:tgtEl>
                                          <p:spTgt spid="5">
                                            <p:txEl>
                                              <p:pRg st="7" end="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xEl>
                                              <p:pRg st="2" end="2"/>
                                            </p:txEl>
                                          </p:spTgt>
                                        </p:tgtEl>
                                        <p:attrNameLst>
                                          <p:attrName>style.visibility</p:attrName>
                                        </p:attrNameLst>
                                      </p:cBhvr>
                                      <p:to>
                                        <p:strVal val="visible"/>
                                      </p:to>
                                    </p:set>
                                    <p:animEffect transition="in" filter="fade">
                                      <p:cBhvr>
                                        <p:cTn id="58" dur="500"/>
                                        <p:tgtEl>
                                          <p:spTgt spid="6">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xEl>
                                              <p:pRg st="3" end="3"/>
                                            </p:txEl>
                                          </p:spTgt>
                                        </p:tgtEl>
                                        <p:attrNameLst>
                                          <p:attrName>style.visibility</p:attrName>
                                        </p:attrNameLst>
                                      </p:cBhvr>
                                      <p:to>
                                        <p:strVal val="visible"/>
                                      </p:to>
                                    </p:set>
                                    <p:animEffect transition="in" filter="fade">
                                      <p:cBhvr>
                                        <p:cTn id="61" dur="500"/>
                                        <p:tgtEl>
                                          <p:spTgt spid="6">
                                            <p:txEl>
                                              <p:pRg st="3" end="3"/>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xEl>
                                              <p:pRg st="4" end="4"/>
                                            </p:txEl>
                                          </p:spTgt>
                                        </p:tgtEl>
                                        <p:attrNameLst>
                                          <p:attrName>style.visibility</p:attrName>
                                        </p:attrNameLst>
                                      </p:cBhvr>
                                      <p:to>
                                        <p:strVal val="visible"/>
                                      </p:to>
                                    </p:set>
                                    <p:animEffect transition="in" filter="fade">
                                      <p:cBhvr>
                                        <p:cTn id="64" dur="500"/>
                                        <p:tgtEl>
                                          <p:spTgt spid="6">
                                            <p:txEl>
                                              <p:pRg st="4" end="4"/>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fade">
                                      <p:cBhvr>
                                        <p:cTn id="67" dur="500"/>
                                        <p:tgtEl>
                                          <p:spTgt spid="6">
                                            <p:txEl>
                                              <p:pRg st="5" end="5"/>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xEl>
                                              <p:pRg st="6" end="6"/>
                                            </p:txEl>
                                          </p:spTgt>
                                        </p:tgtEl>
                                        <p:attrNameLst>
                                          <p:attrName>style.visibility</p:attrName>
                                        </p:attrNameLst>
                                      </p:cBhvr>
                                      <p:to>
                                        <p:strVal val="visible"/>
                                      </p:to>
                                    </p:set>
                                    <p:animEffect transition="in" filter="fade">
                                      <p:cBhvr>
                                        <p:cTn id="70" dur="500"/>
                                        <p:tgtEl>
                                          <p:spTgt spid="6">
                                            <p:txEl>
                                              <p:pRg st="6" end="6"/>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
                                            <p:txEl>
                                              <p:pRg st="7" end="7"/>
                                            </p:txEl>
                                          </p:spTgt>
                                        </p:tgtEl>
                                        <p:attrNameLst>
                                          <p:attrName>style.visibility</p:attrName>
                                        </p:attrNameLst>
                                      </p:cBhvr>
                                      <p:to>
                                        <p:strVal val="visible"/>
                                      </p:to>
                                    </p:set>
                                    <p:animEffect transition="in" filter="fade">
                                      <p:cBhvr>
                                        <p:cTn id="7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 uri="{C183D7F6-B498-43B3-948B-1728B52AA6E4}">
                <adec:decorative xmlns:adec="http://schemas.microsoft.com/office/drawing/2017/decorative" val="1"/>
              </a:ext>
            </a:extLst>
          </p:cNvPr>
          <p:cNvSpPr/>
          <p:nvPr/>
        </p:nvSpPr>
        <p:spPr bwMode="auto">
          <a:xfrm>
            <a:off x="5756411" y="5159783"/>
            <a:ext cx="2485767" cy="609096"/>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 uri="{C183D7F6-B498-43B3-948B-1728B52AA6E4}">
                <adec:decorative xmlns:adec="http://schemas.microsoft.com/office/drawing/2017/decorative" val="1"/>
              </a:ext>
            </a:extLst>
          </p:cNvPr>
          <p:cNvSpPr/>
          <p:nvPr/>
        </p:nvSpPr>
        <p:spPr bwMode="auto">
          <a:xfrm>
            <a:off x="8784904" y="5146494"/>
            <a:ext cx="2327779" cy="62238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 uri="{C183D7F6-B498-43B3-948B-1728B52AA6E4}">
                <adec:decorative xmlns:adec="http://schemas.microsoft.com/office/drawing/2017/decorative" val="1"/>
              </a:ext>
            </a:extLst>
          </p:cNvPr>
          <p:cNvSpPr/>
          <p:nvPr/>
        </p:nvSpPr>
        <p:spPr bwMode="auto">
          <a:xfrm>
            <a:off x="9427015" y="236895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 uri="{C183D7F6-B498-43B3-948B-1728B52AA6E4}">
                <adec:decorative xmlns:adec="http://schemas.microsoft.com/office/drawing/2017/decorative" val="1"/>
              </a:ext>
            </a:extLst>
          </p:cNvPr>
          <p:cNvSpPr/>
          <p:nvPr/>
        </p:nvSpPr>
        <p:spPr bwMode="auto">
          <a:xfrm>
            <a:off x="6658105" y="2863471"/>
            <a:ext cx="2075040" cy="53488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 uri="{C183D7F6-B498-43B3-948B-1728B52AA6E4}">
                <adec:decorative xmlns:adec="http://schemas.microsoft.com/office/drawing/2017/decorative" val="1"/>
              </a:ext>
            </a:extLst>
          </p:cNvPr>
          <p:cNvSpPr/>
          <p:nvPr/>
        </p:nvSpPr>
        <p:spPr bwMode="auto">
          <a:xfrm>
            <a:off x="6663208" y="2371743"/>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 uri="{C183D7F6-B498-43B3-948B-1728B52AA6E4}">
                <adec:decorative xmlns:adec="http://schemas.microsoft.com/office/drawing/2017/decorative" val="1"/>
              </a:ext>
            </a:extLst>
          </p:cNvPr>
          <p:cNvSpPr/>
          <p:nvPr/>
        </p:nvSpPr>
        <p:spPr bwMode="auto">
          <a:xfrm>
            <a:off x="1198462" y="2862548"/>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 uri="{C183D7F6-B498-43B3-948B-1728B52AA6E4}">
                <adec:decorative xmlns:adec="http://schemas.microsoft.com/office/drawing/2017/decorative" val="1"/>
              </a:ext>
            </a:extLst>
          </p:cNvPr>
          <p:cNvSpPr/>
          <p:nvPr/>
        </p:nvSpPr>
        <p:spPr bwMode="auto">
          <a:xfrm>
            <a:off x="3905645" y="2371387"/>
            <a:ext cx="2080118" cy="52350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 uri="{C183D7F6-B498-43B3-948B-1728B52AA6E4}">
                <adec:decorative xmlns:adec="http://schemas.microsoft.com/office/drawing/2017/decorative" val="1"/>
              </a:ext>
            </a:extLst>
          </p:cNvPr>
          <p:cNvSpPr/>
          <p:nvPr/>
        </p:nvSpPr>
        <p:spPr bwMode="auto">
          <a:xfrm>
            <a:off x="3905645" y="2995222"/>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62C1B294-956A-4BA6-89D6-388BD6907A02}"/>
              </a:ext>
              <a:ext uri="{C183D7F6-B498-43B3-948B-1728B52AA6E4}">
                <adec:decorative xmlns:adec="http://schemas.microsoft.com/office/drawing/2017/decorative" val="1"/>
              </a:ext>
            </a:extLst>
          </p:cNvPr>
          <p:cNvSpPr/>
          <p:nvPr/>
        </p:nvSpPr>
        <p:spPr bwMode="auto">
          <a:xfrm>
            <a:off x="3905645" y="3523084"/>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Migrate existing workloads </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430021"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330619"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3650624" y="3436851"/>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49706"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111734"/>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aka.ms/adopt/getstarted-migrate</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 uri="{C183D7F6-B498-43B3-948B-1728B52AA6E4}">
                <adec:decorative xmlns:adec="http://schemas.microsoft.com/office/drawing/2017/decorative" val="1"/>
              </a:ext>
            </a:extLst>
          </p:cNvPr>
          <p:cNvSpPr/>
          <p:nvPr/>
        </p:nvSpPr>
        <p:spPr bwMode="auto">
          <a:xfrm>
            <a:off x="1213702" y="2407707"/>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069253" y="2394850"/>
            <a:ext cx="18474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67724" y="2372730"/>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64545" y="2817966"/>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593393" y="228963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0675" y="2974050"/>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00964" y="3458393"/>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349118" y="2357037"/>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099650" y="2340481"/>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355259" y="283864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44" name="Group 43">
            <a:extLst>
              <a:ext uri="{FF2B5EF4-FFF2-40B4-BE49-F238E27FC236}">
                <a16:creationId xmlns:a16="http://schemas.microsoft.com/office/drawing/2014/main" id="{29B9CAB6-739B-466C-B4AB-EA76625817C2}"/>
              </a:ext>
            </a:extLst>
          </p:cNvPr>
          <p:cNvGrpSpPr/>
          <p:nvPr/>
        </p:nvGrpSpPr>
        <p:grpSpPr>
          <a:xfrm>
            <a:off x="5421201" y="5108613"/>
            <a:ext cx="417197" cy="389482"/>
            <a:chOff x="227124" y="2015046"/>
            <a:chExt cx="473963" cy="435835"/>
          </a:xfrm>
        </p:grpSpPr>
        <p:sp>
          <p:nvSpPr>
            <p:cNvPr id="120" name="Oval 119">
              <a:extLst>
                <a:ext uri="{FF2B5EF4-FFF2-40B4-BE49-F238E27FC236}">
                  <a16:creationId xmlns:a16="http://schemas.microsoft.com/office/drawing/2014/main" id="{92598896-C4E6-4747-8143-326B3E58BBF0}"/>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BF7FAA06-6CAB-4A53-9C67-58FDD7998293}"/>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9</a:t>
              </a:r>
            </a:p>
          </p:txBody>
        </p:sp>
      </p:grpSp>
      <p:grpSp>
        <p:nvGrpSpPr>
          <p:cNvPr id="58" name="Group 57">
            <a:extLst>
              <a:ext uri="{FF2B5EF4-FFF2-40B4-BE49-F238E27FC236}">
                <a16:creationId xmlns:a16="http://schemas.microsoft.com/office/drawing/2014/main" id="{9E8BDF6F-2F7A-4F7C-B2E5-D29B4AB637C1}"/>
              </a:ext>
            </a:extLst>
          </p:cNvPr>
          <p:cNvGrpSpPr/>
          <p:nvPr/>
        </p:nvGrpSpPr>
        <p:grpSpPr>
          <a:xfrm>
            <a:off x="8401276" y="5108613"/>
            <a:ext cx="454143" cy="389774"/>
            <a:chOff x="208176" y="2014720"/>
            <a:chExt cx="515936" cy="436161"/>
          </a:xfrm>
        </p:grpSpPr>
        <p:sp>
          <p:nvSpPr>
            <p:cNvPr id="123" name="Oval 122">
              <a:extLst>
                <a:ext uri="{FF2B5EF4-FFF2-40B4-BE49-F238E27FC236}">
                  <a16:creationId xmlns:a16="http://schemas.microsoft.com/office/drawing/2014/main" id="{0FD59682-1F9F-4552-A957-A7667A926DB9}"/>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F0AA2A7-E849-40F5-8802-25A95D514779}"/>
                </a:ext>
              </a:extLst>
            </p:cNvPr>
            <p:cNvSpPr txBox="1"/>
            <p:nvPr/>
          </p:nvSpPr>
          <p:spPr>
            <a:xfrm>
              <a:off x="208176" y="2014720"/>
              <a:ext cx="515936"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10</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75940"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232360"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037163"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29109" y="1674208"/>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6437488"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185287"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89142" y="2894890"/>
            <a:ext cx="184952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partner s</a:t>
            </a:r>
            <a:r>
              <a:rPr kumimoji="0" lang="en-US" sz="1200" b="0" i="0" u="none" strike="noStrike" kern="1200" cap="none" spc="0" normalizeH="0" baseline="0" noProof="0" err="1">
                <a:ln>
                  <a:noFill/>
                </a:ln>
                <a:solidFill>
                  <a:srgbClr val="FFFFFF"/>
                </a:solidFill>
                <a:effectLst/>
                <a:uLnTx/>
                <a:uFillTx/>
                <a:latin typeface="Segoe UI "/>
                <a:ea typeface="+mn-lt"/>
                <a:cs typeface="Segoe UI Semibold"/>
              </a:rPr>
              <a:t>upport</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526759" y="2392467"/>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Migrate first 10 workloads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1634" y="2428834"/>
            <a:ext cx="19738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Align stakeholders</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073249" y="3042313"/>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Make a business case</a:t>
            </a:r>
          </a:p>
        </p:txBody>
      </p:sp>
      <p:sp>
        <p:nvSpPr>
          <p:cNvPr id="52" name="TextBox 51">
            <a:extLst>
              <a:ext uri="{FF2B5EF4-FFF2-40B4-BE49-F238E27FC236}">
                <a16:creationId xmlns:a16="http://schemas.microsoft.com/office/drawing/2014/main" id="{CF23AA21-4789-4A17-8707-1A0802C3E0AA}"/>
              </a:ext>
            </a:extLst>
          </p:cNvPr>
          <p:cNvSpPr txBox="1"/>
          <p:nvPr/>
        </p:nvSpPr>
        <p:spPr>
          <a:xfrm>
            <a:off x="4073249" y="3567015"/>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migration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61068"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Build skills readiness plan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73911"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6796472" y="2911044"/>
            <a:ext cx="17801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5529638"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8173167"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cxnSp>
        <p:nvCxnSpPr>
          <p:cNvPr id="69" name="Connector: Elbow 68">
            <a:extLst>
              <a:ext uri="{FF2B5EF4-FFF2-40B4-BE49-F238E27FC236}">
                <a16:creationId xmlns:a16="http://schemas.microsoft.com/office/drawing/2014/main" id="{6417F1EB-ED87-4EFF-97C0-5FBC46233F3D}"/>
              </a:ext>
            </a:extLst>
          </p:cNvPr>
          <p:cNvCxnSpPr>
            <a:cxnSpLocks/>
            <a:stCxn id="124" idx="2"/>
            <a:endCxn id="108" idx="4"/>
          </p:cNvCxnSpPr>
          <p:nvPr/>
        </p:nvCxnSpPr>
        <p:spPr>
          <a:xfrm rot="5400000" flipH="1">
            <a:off x="5403920" y="2253519"/>
            <a:ext cx="1630071" cy="4818785"/>
          </a:xfrm>
          <a:prstGeom prst="bentConnector3">
            <a:avLst>
              <a:gd name="adj1" fmla="val -299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68099F54-3C07-4285-A4CB-194A74561DE8}"/>
              </a:ext>
            </a:extLst>
          </p:cNvPr>
          <p:cNvSpPr txBox="1"/>
          <p:nvPr/>
        </p:nvSpPr>
        <p:spPr>
          <a:xfrm>
            <a:off x="5855395" y="5217216"/>
            <a:ext cx="23867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governance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8869658" y="5187421"/>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Hand-off production workloads to cloud operations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a:cxnSpLocks/>
          </p:cNvCxnSpPr>
          <p:nvPr/>
        </p:nvCxnSpPr>
        <p:spPr>
          <a:xfrm>
            <a:off x="332547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68392"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p:cNvCxnSpPr>
          <p:nvPr/>
        </p:nvCxnSpPr>
        <p:spPr>
          <a:xfrm>
            <a:off x="8849288" y="2537874"/>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67124BE4-7827-4D73-887B-887F573DCE8B}"/>
              </a:ext>
            </a:extLst>
          </p:cNvPr>
          <p:cNvCxnSpPr>
            <a:cxnSpLocks/>
            <a:stCxn id="231" idx="2"/>
            <a:endCxn id="121" idx="0"/>
          </p:cNvCxnSpPr>
          <p:nvPr/>
        </p:nvCxnSpPr>
        <p:spPr>
          <a:xfrm rot="5400000">
            <a:off x="6854289" y="1511638"/>
            <a:ext cx="2400305" cy="4825267"/>
          </a:xfrm>
          <a:prstGeom prst="bentConnector3">
            <a:avLst>
              <a:gd name="adj1" fmla="val 60256"/>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E0737EE-3C50-41C7-8AF4-0A474D37757C}"/>
              </a:ext>
            </a:extLst>
          </p:cNvPr>
          <p:cNvCxnSpPr>
            <a:cxnSpLocks/>
          </p:cNvCxnSpPr>
          <p:nvPr/>
        </p:nvCxnSpPr>
        <p:spPr>
          <a:xfrm>
            <a:off x="8224968" y="5294758"/>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1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4011622" y="5004880"/>
            <a:ext cx="2307502" cy="553999"/>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7040114" y="4991591"/>
            <a:ext cx="2243025" cy="56728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1" name="Rectangle: Rounded Corners 230">
            <a:extLst>
              <a:ext uri="{FF2B5EF4-FFF2-40B4-BE49-F238E27FC236}">
                <a16:creationId xmlns:a16="http://schemas.microsoft.com/office/drawing/2014/main" id="{586A5350-6233-4240-ACA0-1CC2FE3C8D02}"/>
              </a:ext>
            </a:extLst>
          </p:cNvPr>
          <p:cNvSpPr/>
          <p:nvPr/>
        </p:nvSpPr>
        <p:spPr bwMode="auto">
          <a:xfrm>
            <a:off x="9784991" y="2333089"/>
            <a:ext cx="2080118" cy="35516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B87E897A-CF08-48E2-9CF5-2F0958C5995B}"/>
              </a:ext>
            </a:extLst>
          </p:cNvPr>
          <p:cNvSpPr/>
          <p:nvPr/>
        </p:nvSpPr>
        <p:spPr bwMode="auto">
          <a:xfrm>
            <a:off x="7039973" y="2333432"/>
            <a:ext cx="2080118" cy="49242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9DC6477-D2B4-4C7A-9256-A16C5E4C01A9}"/>
              </a:ext>
            </a:extLst>
          </p:cNvPr>
          <p:cNvSpPr/>
          <p:nvPr/>
        </p:nvSpPr>
        <p:spPr bwMode="auto">
          <a:xfrm>
            <a:off x="1218819" y="3052331"/>
            <a:ext cx="2080118" cy="494008"/>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926002" y="2371386"/>
            <a:ext cx="2080118" cy="56157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914396" y="3064514"/>
            <a:ext cx="2080118" cy="390963"/>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Build new products and services</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787997" y="2008963"/>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9688595" y="1950042"/>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84" name="TextBox 83">
            <a:extLst>
              <a:ext uri="{FF2B5EF4-FFF2-40B4-BE49-F238E27FC236}">
                <a16:creationId xmlns:a16="http://schemas.microsoft.com/office/drawing/2014/main" id="{B852A818-B8C0-4672-9162-524D04E0C4D5}"/>
              </a:ext>
            </a:extLst>
          </p:cNvPr>
          <p:cNvSpPr txBox="1"/>
          <p:nvPr/>
        </p:nvSpPr>
        <p:spPr>
          <a:xfrm>
            <a:off x="1270063"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752" y="5952857"/>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BE8FF"/>
                </a:solidFill>
                <a:effectLst/>
                <a:uLnTx/>
                <a:uFillTx/>
                <a:latin typeface="Segoe UI"/>
                <a:ea typeface="+mn-ea"/>
                <a:cs typeface="+mn-cs"/>
                <a:hlinkClick r:id="rId3"/>
              </a:rPr>
              <a:t>aka.ms/adopt/</a:t>
            </a:r>
            <a:r>
              <a:rPr kumimoji="0" lang="en-US" sz="1800" b="0" i="0" u="none" strike="noStrike" kern="1200" cap="none" spc="0" normalizeH="0" baseline="0" noProof="0" dirty="0" err="1">
                <a:ln>
                  <a:noFill/>
                </a:ln>
                <a:solidFill>
                  <a:srgbClr val="4BE8FF"/>
                </a:solidFill>
                <a:effectLst/>
                <a:uLnTx/>
                <a:uFillTx/>
                <a:latin typeface="Segoe UI"/>
                <a:ea typeface="+mn-ea"/>
                <a:cs typeface="+mn-cs"/>
                <a:hlinkClick r:id="rId3"/>
              </a:rPr>
              <a:t>getstarted-buildnew</a:t>
            </a:r>
            <a:endParaRPr kumimoji="0" lang="en-US" sz="1800" b="0" i="0" u="none" strike="noStrike" kern="1200" cap="none" spc="0" normalizeH="0" baseline="0" noProof="0" dirty="0">
              <a:ln>
                <a:noFill/>
              </a:ln>
              <a:solidFill>
                <a:srgbClr val="4BE8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9AAE2AC2-E3EF-4994-8512-CB1FB3D88B0E}"/>
              </a:ext>
            </a:extLst>
          </p:cNvPr>
          <p:cNvSpPr/>
          <p:nvPr/>
        </p:nvSpPr>
        <p:spPr bwMode="auto">
          <a:xfrm>
            <a:off x="1218819"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58622" y="2394850"/>
            <a:ext cx="18458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Gather data and analyze assets and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5" name="Group 24">
            <a:extLst>
              <a:ext uri="{FF2B5EF4-FFF2-40B4-BE49-F238E27FC236}">
                <a16:creationId xmlns:a16="http://schemas.microsoft.com/office/drawing/2014/main" id="{4DE5A090-35CD-4E01-99C0-65789637D6BA}"/>
              </a:ext>
            </a:extLst>
          </p:cNvPr>
          <p:cNvGrpSpPr/>
          <p:nvPr/>
        </p:nvGrpSpPr>
        <p:grpSpPr>
          <a:xfrm>
            <a:off x="888981" y="2303207"/>
            <a:ext cx="417197" cy="389482"/>
            <a:chOff x="227124" y="2015046"/>
            <a:chExt cx="473963" cy="435835"/>
          </a:xfrm>
        </p:grpSpPr>
        <p:sp>
          <p:nvSpPr>
            <p:cNvPr id="21" name="Oval 20">
              <a:extLst>
                <a:ext uri="{FF2B5EF4-FFF2-40B4-BE49-F238E27FC236}">
                  <a16:creationId xmlns:a16="http://schemas.microsoft.com/office/drawing/2014/main" id="{7BF5FCA1-D0DA-4F32-8493-D89D0F3550E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3C4AF90A-B3A1-4B95-B05F-A6386D1C4233}"/>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grpSp>
        <p:nvGrpSpPr>
          <p:cNvPr id="26" name="Group 25">
            <a:extLst>
              <a:ext uri="{FF2B5EF4-FFF2-40B4-BE49-F238E27FC236}">
                <a16:creationId xmlns:a16="http://schemas.microsoft.com/office/drawing/2014/main" id="{31507842-CDBA-4152-B781-FB283B954BA6}"/>
              </a:ext>
            </a:extLst>
          </p:cNvPr>
          <p:cNvGrpSpPr/>
          <p:nvPr/>
        </p:nvGrpSpPr>
        <p:grpSpPr>
          <a:xfrm>
            <a:off x="884902" y="3007749"/>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3010" y="2288596"/>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3609426" y="3043343"/>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3698139" y="4951858"/>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6746761" y="4959024"/>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40" name="Group 39">
            <a:extLst>
              <a:ext uri="{FF2B5EF4-FFF2-40B4-BE49-F238E27FC236}">
                <a16:creationId xmlns:a16="http://schemas.microsoft.com/office/drawing/2014/main" id="{CEC87E38-7B11-4650-BFA7-75BA94C5434C}"/>
              </a:ext>
            </a:extLst>
          </p:cNvPr>
          <p:cNvGrpSpPr/>
          <p:nvPr/>
        </p:nvGrpSpPr>
        <p:grpSpPr>
          <a:xfrm>
            <a:off x="9457626" y="2304613"/>
            <a:ext cx="417197" cy="389482"/>
            <a:chOff x="227124" y="2015046"/>
            <a:chExt cx="473963" cy="435835"/>
          </a:xfrm>
        </p:grpSpPr>
        <p:sp>
          <p:nvSpPr>
            <p:cNvPr id="114" name="Oval 113">
              <a:extLst>
                <a:ext uri="{FF2B5EF4-FFF2-40B4-BE49-F238E27FC236}">
                  <a16:creationId xmlns:a16="http://schemas.microsoft.com/office/drawing/2014/main" id="{60E480E6-9FBD-4F7C-A7C9-77FBB5096FC1}"/>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C2BAC9A1-2F66-4200-BD94-C0B24BA13521}"/>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8</a:t>
              </a:r>
            </a:p>
          </p:txBody>
        </p:sp>
      </p:grpSp>
      <p:grpSp>
        <p:nvGrpSpPr>
          <p:cNvPr id="42" name="Group 41">
            <a:extLst>
              <a:ext uri="{FF2B5EF4-FFF2-40B4-BE49-F238E27FC236}">
                <a16:creationId xmlns:a16="http://schemas.microsoft.com/office/drawing/2014/main" id="{967350F6-3467-4C0A-9858-26032682740B}"/>
              </a:ext>
            </a:extLst>
          </p:cNvPr>
          <p:cNvGrpSpPr/>
          <p:nvPr/>
        </p:nvGrpSpPr>
        <p:grpSpPr>
          <a:xfrm>
            <a:off x="6737127" y="2308608"/>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96297"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590336" y="1568943"/>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10395139" y="1554780"/>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945322"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4727204" y="4190413"/>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7475003" y="4198990"/>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0" name="TextBox 199">
            <a:extLst>
              <a:ext uri="{FF2B5EF4-FFF2-40B4-BE49-F238E27FC236}">
                <a16:creationId xmlns:a16="http://schemas.microsoft.com/office/drawing/2014/main" id="{B7243203-0DCB-46E2-AE24-2D96FA4C9EEA}"/>
              </a:ext>
            </a:extLst>
          </p:cNvPr>
          <p:cNvSpPr txBox="1"/>
          <p:nvPr/>
        </p:nvSpPr>
        <p:spPr>
          <a:xfrm>
            <a:off x="1374993" y="3084673"/>
            <a:ext cx="159074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Evaluate business justification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48" name="TextBox 47">
            <a:extLst>
              <a:ext uri="{FF2B5EF4-FFF2-40B4-BE49-F238E27FC236}">
                <a16:creationId xmlns:a16="http://schemas.microsoft.com/office/drawing/2014/main" id="{16EBE9AC-D9F8-4011-ADBB-CBB663DA35BD}"/>
              </a:ext>
            </a:extLst>
          </p:cNvPr>
          <p:cNvSpPr txBox="1"/>
          <p:nvPr/>
        </p:nvSpPr>
        <p:spPr>
          <a:xfrm>
            <a:off x="9884735" y="2356599"/>
            <a:ext cx="199649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Innovate in the cloud</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03" name="TextBox 202">
            <a:extLst>
              <a:ext uri="{FF2B5EF4-FFF2-40B4-BE49-F238E27FC236}">
                <a16:creationId xmlns:a16="http://schemas.microsoft.com/office/drawing/2014/main" id="{38AEE551-DDE7-44E6-9408-6D93D482BFC2}"/>
              </a:ext>
            </a:extLst>
          </p:cNvPr>
          <p:cNvSpPr txBox="1"/>
          <p:nvPr/>
        </p:nvSpPr>
        <p:spPr>
          <a:xfrm>
            <a:off x="1354738"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51" name="TextBox 50">
            <a:extLst>
              <a:ext uri="{FF2B5EF4-FFF2-40B4-BE49-F238E27FC236}">
                <a16:creationId xmlns:a16="http://schemas.microsoft.com/office/drawing/2014/main" id="{063050F2-C05E-4D6C-B916-E6E4A90B43C6}"/>
              </a:ext>
            </a:extLst>
          </p:cNvPr>
          <p:cNvSpPr txBox="1"/>
          <p:nvPr/>
        </p:nvSpPr>
        <p:spPr>
          <a:xfrm>
            <a:off x="4133759" y="3111606"/>
            <a:ext cx="194338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Plan asset migration</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94268"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57" name="TextBox 56">
            <a:extLst>
              <a:ext uri="{FF2B5EF4-FFF2-40B4-BE49-F238E27FC236}">
                <a16:creationId xmlns:a16="http://schemas.microsoft.com/office/drawing/2014/main" id="{F928AE99-9E8D-42B8-9AAF-661070D9E592}"/>
              </a:ext>
            </a:extLst>
          </p:cNvPr>
          <p:cNvSpPr txBox="1"/>
          <p:nvPr/>
        </p:nvSpPr>
        <p:spPr>
          <a:xfrm>
            <a:off x="7178339" y="2381004"/>
            <a:ext cx="2052817"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an aligned landing zone</a:t>
            </a:r>
          </a:p>
        </p:txBody>
      </p:sp>
      <p:sp>
        <p:nvSpPr>
          <p:cNvPr id="61" name="TextBox 60">
            <a:extLst>
              <a:ext uri="{FF2B5EF4-FFF2-40B4-BE49-F238E27FC236}">
                <a16:creationId xmlns:a16="http://schemas.microsoft.com/office/drawing/2014/main" id="{5AFCE8C5-F78A-48DB-A015-40BDB051933A}"/>
              </a:ext>
            </a:extLst>
          </p:cNvPr>
          <p:cNvSpPr txBox="1"/>
          <p:nvPr/>
        </p:nvSpPr>
        <p:spPr>
          <a:xfrm>
            <a:off x="3819354" y="4655626"/>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6514642" y="4631072"/>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4110605" y="502780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Align governance requirements to adoption plan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7159375" y="5015266"/>
            <a:ext cx="207178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Define operational needs and  business commitments</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12" name="Straight Arrow Connector 11">
            <a:extLst>
              <a:ext uri="{FF2B5EF4-FFF2-40B4-BE49-F238E27FC236}">
                <a16:creationId xmlns:a16="http://schemas.microsoft.com/office/drawing/2014/main" id="{E6A328BF-1DCE-4D01-AEA3-52A591F94EC4}"/>
              </a:ext>
            </a:extLst>
          </p:cNvPr>
          <p:cNvCxnSpPr>
            <a:cxnSpLocks/>
          </p:cNvCxnSpPr>
          <p:nvPr/>
        </p:nvCxnSpPr>
        <p:spPr>
          <a:xfrm>
            <a:off x="6359350" y="5166307"/>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024819AA-1F80-4418-B050-B8DB0EDFD825}"/>
              </a:ext>
            </a:extLst>
          </p:cNvPr>
          <p:cNvCxnSpPr>
            <a:cxnSpLocks/>
            <a:stCxn id="105" idx="4"/>
            <a:endCxn id="61" idx="1"/>
          </p:cNvCxnSpPr>
          <p:nvPr/>
        </p:nvCxnSpPr>
        <p:spPr>
          <a:xfrm>
            <a:off x="3818025" y="3432825"/>
            <a:ext cx="1329" cy="139207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3AFA63E-34B3-4783-B68A-E53E522A7140}"/>
              </a:ext>
            </a:extLst>
          </p:cNvPr>
          <p:cNvCxnSpPr>
            <a:cxnSpLocks/>
          </p:cNvCxnSpPr>
          <p:nvPr/>
        </p:nvCxnSpPr>
        <p:spPr>
          <a:xfrm flipV="1">
            <a:off x="6943261" y="2881827"/>
            <a:ext cx="0" cy="201768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1BF27D6-391F-4AE3-B88B-52AAF4EC4B6D}"/>
              </a:ext>
            </a:extLst>
          </p:cNvPr>
          <p:cNvCxnSpPr>
            <a:cxnSpLocks/>
          </p:cNvCxnSpPr>
          <p:nvPr/>
        </p:nvCxnSpPr>
        <p:spPr>
          <a:xfrm>
            <a:off x="3298937" y="2747629"/>
            <a:ext cx="34424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FC9BEE8-30A9-47F7-899C-8CC64B5E7735}"/>
              </a:ext>
            </a:extLst>
          </p:cNvPr>
          <p:cNvCxnSpPr>
            <a:cxnSpLocks/>
          </p:cNvCxnSpPr>
          <p:nvPr/>
        </p:nvCxnSpPr>
        <p:spPr>
          <a:xfrm>
            <a:off x="9196650" y="2519504"/>
            <a:ext cx="206989" cy="15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Rounded Corners 226">
            <a:extLst>
              <a:ext uri="{FF2B5EF4-FFF2-40B4-BE49-F238E27FC236}">
                <a16:creationId xmlns:a16="http://schemas.microsoft.com/office/drawing/2014/main" id="{D16B0D9F-154B-4956-A833-4A4B8440A6E4}"/>
              </a:ext>
            </a:extLst>
          </p:cNvPr>
          <p:cNvSpPr/>
          <p:nvPr/>
        </p:nvSpPr>
        <p:spPr bwMode="auto">
          <a:xfrm>
            <a:off x="6725679" y="5159783"/>
            <a:ext cx="2224872" cy="515052"/>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6852994C-7BD8-4854-A3E7-C9D7FCFCF34C}"/>
              </a:ext>
            </a:extLst>
          </p:cNvPr>
          <p:cNvSpPr/>
          <p:nvPr/>
        </p:nvSpPr>
        <p:spPr bwMode="auto">
          <a:xfrm>
            <a:off x="9547135" y="5146493"/>
            <a:ext cx="2243025" cy="553997"/>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A2F9C7A6-8B4E-4838-B083-67F7D24BCBD6}"/>
              </a:ext>
            </a:extLst>
          </p:cNvPr>
          <p:cNvSpPr/>
          <p:nvPr/>
        </p:nvSpPr>
        <p:spPr bwMode="auto">
          <a:xfrm>
            <a:off x="6580046" y="2371743"/>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8ED54252-64AE-4B94-BB0E-EC7B12A1F0E9}"/>
              </a:ext>
            </a:extLst>
          </p:cNvPr>
          <p:cNvSpPr/>
          <p:nvPr/>
        </p:nvSpPr>
        <p:spPr bwMode="auto">
          <a:xfrm>
            <a:off x="3874243" y="2371386"/>
            <a:ext cx="2080118" cy="36948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638C97E-6DB9-47EB-8448-2046BB9253E5}"/>
              </a:ext>
            </a:extLst>
          </p:cNvPr>
          <p:cNvSpPr/>
          <p:nvPr/>
        </p:nvSpPr>
        <p:spPr bwMode="auto">
          <a:xfrm>
            <a:off x="3874243" y="2874450"/>
            <a:ext cx="2080118" cy="369165"/>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647953" y="254470"/>
            <a:ext cx="11018520" cy="553998"/>
          </a:xfrm>
        </p:spPr>
        <p:txBody>
          <a:bodyPr/>
          <a:lstStyle/>
          <a:p>
            <a:r>
              <a:rPr lang="en-US" dirty="0"/>
              <a:t>Unblock environment design and configuration</a:t>
            </a:r>
          </a:p>
        </p:txBody>
      </p:sp>
      <p:sp>
        <p:nvSpPr>
          <p:cNvPr id="75" name="TextBox 74">
            <a:extLst>
              <a:ext uri="{FF2B5EF4-FFF2-40B4-BE49-F238E27FC236}">
                <a16:creationId xmlns:a16="http://schemas.microsoft.com/office/drawing/2014/main" id="{3E2F3EE4-5905-4314-94F9-F3B00E5FCAC3}"/>
              </a:ext>
            </a:extLst>
          </p:cNvPr>
          <p:cNvSpPr txBox="1"/>
          <p:nvPr/>
        </p:nvSpPr>
        <p:spPr>
          <a:xfrm>
            <a:off x="6346860" y="2044831"/>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Ready</a:t>
            </a:r>
          </a:p>
        </p:txBody>
      </p:sp>
      <p:sp>
        <p:nvSpPr>
          <p:cNvPr id="79" name="Rectangle 78">
            <a:extLst>
              <a:ext uri="{FF2B5EF4-FFF2-40B4-BE49-F238E27FC236}">
                <a16:creationId xmlns:a16="http://schemas.microsoft.com/office/drawing/2014/main" id="{31B09133-CED7-4A97-BF57-B55557733130}"/>
              </a:ext>
            </a:extLst>
          </p:cNvPr>
          <p:cNvSpPr/>
          <p:nvPr/>
        </p:nvSpPr>
        <p:spPr>
          <a:xfrm>
            <a:off x="8885145" y="1985910"/>
            <a:ext cx="1784602"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Adopt</a:t>
            </a:r>
          </a:p>
        </p:txBody>
      </p:sp>
      <p:sp>
        <p:nvSpPr>
          <p:cNvPr id="17" name="Rectangle 16">
            <a:extLst>
              <a:ext uri="{FF2B5EF4-FFF2-40B4-BE49-F238E27FC236}">
                <a16:creationId xmlns:a16="http://schemas.microsoft.com/office/drawing/2014/main" id="{5504AA27-3F2B-441C-BE91-EB7083FC2D57}"/>
              </a:ext>
              <a:ext uri="{C183D7F6-B498-43B3-948B-1728B52AA6E4}">
                <adec:decorative xmlns:adec="http://schemas.microsoft.com/office/drawing/2017/decorative" val="1"/>
              </a:ext>
            </a:extLst>
          </p:cNvPr>
          <p:cNvSpPr/>
          <p:nvPr/>
        </p:nvSpPr>
        <p:spPr bwMode="auto">
          <a:xfrm>
            <a:off x="1914457" y="5076733"/>
            <a:ext cx="209320" cy="2777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1218304" y="2000412"/>
            <a:ext cx="20801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a:ea typeface="+mn-lt"/>
                <a:cs typeface="Segoe UI Semibold"/>
              </a:rPr>
              <a:t>Define Strategy</a:t>
            </a:r>
            <a:endParaRPr kumimoji="0" lang="en-US" sz="14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endParaRPr>
          </a:p>
        </p:txBody>
      </p:sp>
      <p:sp>
        <p:nvSpPr>
          <p:cNvPr id="3" name="TextBox 2">
            <a:extLst>
              <a:ext uri="{FF2B5EF4-FFF2-40B4-BE49-F238E27FC236}">
                <a16:creationId xmlns:a16="http://schemas.microsoft.com/office/drawing/2014/main" id="{9436DEDC-C1E7-4FD4-B41E-73E61919F54B}"/>
              </a:ext>
            </a:extLst>
          </p:cNvPr>
          <p:cNvSpPr txBox="1"/>
          <p:nvPr/>
        </p:nvSpPr>
        <p:spPr>
          <a:xfrm>
            <a:off x="647953" y="6092409"/>
            <a:ext cx="509983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aka.ms/adopt/</a:t>
            </a:r>
            <a:r>
              <a:rPr kumimoji="0" lang="en-US" sz="1800" b="0" i="0" u="sng" strike="noStrike" kern="1200" cap="none" spc="0" normalizeH="0" baseline="0" noProof="0" err="1">
                <a:ln>
                  <a:noFill/>
                </a:ln>
                <a:solidFill>
                  <a:srgbClr val="4BE8FF"/>
                </a:solidFill>
                <a:effectLst/>
                <a:uLnTx/>
                <a:uFillTx/>
                <a:latin typeface="Segoe UI"/>
                <a:ea typeface="+mn-ea"/>
                <a:cs typeface="+mn-cs"/>
                <a:hlinkClick r:id="rId3"/>
              </a:rPr>
              <a:t>getstarted</a:t>
            </a:r>
            <a:r>
              <a:rPr kumimoji="0" lang="en-US" sz="1800" b="0" i="0" u="sng" strike="noStrike" kern="1200" cap="none" spc="0" normalizeH="0" baseline="0" noProof="0">
                <a:ln>
                  <a:noFill/>
                </a:ln>
                <a:solidFill>
                  <a:srgbClr val="4BE8FF"/>
                </a:solidFill>
                <a:effectLst/>
                <a:uLnTx/>
                <a:uFillTx/>
                <a:latin typeface="Segoe UI"/>
                <a:ea typeface="+mn-ea"/>
                <a:cs typeface="+mn-cs"/>
                <a:hlinkClick r:id="rId3"/>
              </a:rPr>
              <a:t>-environment</a:t>
            </a:r>
            <a:endParaRPr kumimoji="0" lang="en-US" sz="1800" b="0" i="0" u="sng" strike="noStrike" kern="1200" cap="none" spc="0" normalizeH="0" baseline="0" noProof="0">
              <a:ln>
                <a:noFill/>
              </a:ln>
              <a:solidFill>
                <a:srgbClr val="4BE8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58012DC-A543-4E9F-BDC1-333927510EF7}"/>
              </a:ext>
            </a:extLst>
          </p:cNvPr>
          <p:cNvSpPr txBox="1"/>
          <p:nvPr/>
        </p:nvSpPr>
        <p:spPr>
          <a:xfrm>
            <a:off x="4106863" y="2394850"/>
            <a:ext cx="170013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Assess digital estate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grpSp>
        <p:nvGrpSpPr>
          <p:cNvPr id="26" name="Group 25">
            <a:extLst>
              <a:ext uri="{FF2B5EF4-FFF2-40B4-BE49-F238E27FC236}">
                <a16:creationId xmlns:a16="http://schemas.microsoft.com/office/drawing/2014/main" id="{31507842-CDBA-4152-B781-FB283B954BA6}"/>
              </a:ext>
            </a:extLst>
          </p:cNvPr>
          <p:cNvGrpSpPr/>
          <p:nvPr/>
        </p:nvGrpSpPr>
        <p:grpSpPr>
          <a:xfrm>
            <a:off x="3611034" y="2352411"/>
            <a:ext cx="417197" cy="389482"/>
            <a:chOff x="227124" y="2015046"/>
            <a:chExt cx="473963" cy="435835"/>
          </a:xfrm>
        </p:grpSpPr>
        <p:sp>
          <p:nvSpPr>
            <p:cNvPr id="62" name="Oval 61">
              <a:extLst>
                <a:ext uri="{FF2B5EF4-FFF2-40B4-BE49-F238E27FC236}">
                  <a16:creationId xmlns:a16="http://schemas.microsoft.com/office/drawing/2014/main" id="{D48ADB20-C162-4572-B461-5BFFE80E7D57}"/>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C9913E95-C605-4A83-98C6-6E41FD769D55}"/>
                </a:ext>
              </a:extLst>
            </p:cNvPr>
            <p:cNvSpPr txBox="1"/>
            <p:nvPr/>
          </p:nvSpPr>
          <p:spPr>
            <a:xfrm>
              <a:off x="307764" y="2027705"/>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2</a:t>
              </a:r>
            </a:p>
          </p:txBody>
        </p:sp>
      </p:grpSp>
      <p:grpSp>
        <p:nvGrpSpPr>
          <p:cNvPr id="27" name="Group 26">
            <a:extLst>
              <a:ext uri="{FF2B5EF4-FFF2-40B4-BE49-F238E27FC236}">
                <a16:creationId xmlns:a16="http://schemas.microsoft.com/office/drawing/2014/main" id="{424E4783-1183-4057-9303-67FC5893FE11}"/>
              </a:ext>
            </a:extLst>
          </p:cNvPr>
          <p:cNvGrpSpPr/>
          <p:nvPr/>
        </p:nvGrpSpPr>
        <p:grpSpPr>
          <a:xfrm>
            <a:off x="3611034" y="2858455"/>
            <a:ext cx="417197" cy="389482"/>
            <a:chOff x="227124" y="2015046"/>
            <a:chExt cx="473963" cy="435835"/>
          </a:xfrm>
        </p:grpSpPr>
        <p:sp>
          <p:nvSpPr>
            <p:cNvPr id="66" name="Oval 65">
              <a:extLst>
                <a:ext uri="{FF2B5EF4-FFF2-40B4-BE49-F238E27FC236}">
                  <a16:creationId xmlns:a16="http://schemas.microsoft.com/office/drawing/2014/main" id="{6FE3C4E8-6969-4835-9F6D-CE25B77CB49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D40A03D-4027-42E2-8CE2-B06F738E6FDB}"/>
                </a:ext>
              </a:extLst>
            </p:cNvPr>
            <p:cNvSpPr txBox="1"/>
            <p:nvPr/>
          </p:nvSpPr>
          <p:spPr>
            <a:xfrm>
              <a:off x="308996" y="2015046"/>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3</a:t>
              </a:r>
            </a:p>
          </p:txBody>
        </p:sp>
      </p:grpSp>
      <p:grpSp>
        <p:nvGrpSpPr>
          <p:cNvPr id="37" name="Group 36">
            <a:extLst>
              <a:ext uri="{FF2B5EF4-FFF2-40B4-BE49-F238E27FC236}">
                <a16:creationId xmlns:a16="http://schemas.microsoft.com/office/drawing/2014/main" id="{C0EA8A83-627B-407D-B71D-959046EBB7B0}"/>
              </a:ext>
            </a:extLst>
          </p:cNvPr>
          <p:cNvGrpSpPr/>
          <p:nvPr/>
        </p:nvGrpSpPr>
        <p:grpSpPr>
          <a:xfrm>
            <a:off x="6296920" y="2354227"/>
            <a:ext cx="417197" cy="389482"/>
            <a:chOff x="227124" y="2015046"/>
            <a:chExt cx="473963" cy="435835"/>
          </a:xfrm>
        </p:grpSpPr>
        <p:sp>
          <p:nvSpPr>
            <p:cNvPr id="105" name="Oval 104">
              <a:extLst>
                <a:ext uri="{FF2B5EF4-FFF2-40B4-BE49-F238E27FC236}">
                  <a16:creationId xmlns:a16="http://schemas.microsoft.com/office/drawing/2014/main" id="{2B428101-A17F-4F66-9AAA-E2124774C4AE}"/>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C0A3328E-CCA1-4CF0-A646-82A6D019B963}"/>
                </a:ext>
              </a:extLst>
            </p:cNvPr>
            <p:cNvSpPr txBox="1"/>
            <p:nvPr/>
          </p:nvSpPr>
          <p:spPr>
            <a:xfrm>
              <a:off x="295865" y="2022970"/>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4</a:t>
              </a:r>
            </a:p>
          </p:txBody>
        </p:sp>
      </p:grpSp>
      <p:grpSp>
        <p:nvGrpSpPr>
          <p:cNvPr id="38" name="Group 37">
            <a:extLst>
              <a:ext uri="{FF2B5EF4-FFF2-40B4-BE49-F238E27FC236}">
                <a16:creationId xmlns:a16="http://schemas.microsoft.com/office/drawing/2014/main" id="{C5B7C019-F6C0-4461-A8D5-884053B36C10}"/>
              </a:ext>
            </a:extLst>
          </p:cNvPr>
          <p:cNvGrpSpPr/>
          <p:nvPr/>
        </p:nvGrpSpPr>
        <p:grpSpPr>
          <a:xfrm>
            <a:off x="6357446" y="5112594"/>
            <a:ext cx="417197" cy="389482"/>
            <a:chOff x="227124" y="2015046"/>
            <a:chExt cx="473963" cy="435835"/>
          </a:xfrm>
        </p:grpSpPr>
        <p:sp>
          <p:nvSpPr>
            <p:cNvPr id="108" name="Oval 107">
              <a:extLst>
                <a:ext uri="{FF2B5EF4-FFF2-40B4-BE49-F238E27FC236}">
                  <a16:creationId xmlns:a16="http://schemas.microsoft.com/office/drawing/2014/main" id="{BA2D1338-4FA0-4DDB-A565-4A48EF82B8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FDA39F87-3335-4EBD-9914-FA0F6D684E8D}"/>
                </a:ext>
              </a:extLst>
            </p:cNvPr>
            <p:cNvSpPr txBox="1"/>
            <p:nvPr/>
          </p:nvSpPr>
          <p:spPr>
            <a:xfrm>
              <a:off x="282801" y="2033241"/>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5</a:t>
              </a:r>
            </a:p>
          </p:txBody>
        </p:sp>
      </p:grpSp>
      <p:grpSp>
        <p:nvGrpSpPr>
          <p:cNvPr id="39" name="Group 38">
            <a:extLst>
              <a:ext uri="{FF2B5EF4-FFF2-40B4-BE49-F238E27FC236}">
                <a16:creationId xmlns:a16="http://schemas.microsoft.com/office/drawing/2014/main" id="{7FFF0EA7-0352-4A61-BC1C-4E298736128A}"/>
              </a:ext>
            </a:extLst>
          </p:cNvPr>
          <p:cNvGrpSpPr/>
          <p:nvPr/>
        </p:nvGrpSpPr>
        <p:grpSpPr>
          <a:xfrm>
            <a:off x="9187727" y="5082763"/>
            <a:ext cx="417197" cy="389482"/>
            <a:chOff x="227124" y="2015046"/>
            <a:chExt cx="473963" cy="435835"/>
          </a:xfrm>
        </p:grpSpPr>
        <p:sp>
          <p:nvSpPr>
            <p:cNvPr id="111" name="Oval 110">
              <a:extLst>
                <a:ext uri="{FF2B5EF4-FFF2-40B4-BE49-F238E27FC236}">
                  <a16:creationId xmlns:a16="http://schemas.microsoft.com/office/drawing/2014/main" id="{14125E4F-D365-4CBA-9513-D608DC52762B}"/>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74C01299-909D-4BBE-AB37-29D883099E37}"/>
                </a:ext>
              </a:extLst>
            </p:cNvPr>
            <p:cNvSpPr txBox="1"/>
            <p:nvPr/>
          </p:nvSpPr>
          <p:spPr>
            <a:xfrm>
              <a:off x="282048" y="2032739"/>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6</a:t>
              </a:r>
            </a:p>
          </p:txBody>
        </p:sp>
      </p:grpSp>
      <p:grpSp>
        <p:nvGrpSpPr>
          <p:cNvPr id="6" name="Group 5" descr="file, paper, sheet">
            <a:extLst>
              <a:ext uri="{FF2B5EF4-FFF2-40B4-BE49-F238E27FC236}">
                <a16:creationId xmlns:a16="http://schemas.microsoft.com/office/drawing/2014/main" id="{E40F13CF-EFC1-4E01-88B4-69348FF4387C}"/>
              </a:ext>
            </a:extLst>
          </p:cNvPr>
          <p:cNvGrpSpPr/>
          <p:nvPr/>
        </p:nvGrpSpPr>
        <p:grpSpPr>
          <a:xfrm>
            <a:off x="4544538" y="1590648"/>
            <a:ext cx="297717" cy="369003"/>
            <a:chOff x="8018464" y="4649789"/>
            <a:chExt cx="225425" cy="279400"/>
          </a:xfrm>
        </p:grpSpPr>
        <p:sp>
          <p:nvSpPr>
            <p:cNvPr id="98" name="Freeform 88">
              <a:extLst>
                <a:ext uri="{FF2B5EF4-FFF2-40B4-BE49-F238E27FC236}">
                  <a16:creationId xmlns:a16="http://schemas.microsoft.com/office/drawing/2014/main" id="{9496B98D-D217-48B9-9DE7-16B9E081A950}"/>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9">
              <a:extLst>
                <a:ext uri="{FF2B5EF4-FFF2-40B4-BE49-F238E27FC236}">
                  <a16:creationId xmlns:a16="http://schemas.microsoft.com/office/drawing/2014/main" id="{479958E5-9A67-4C85-9A6E-14BA0B0EA5A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Line 90">
              <a:extLst>
                <a:ext uri="{FF2B5EF4-FFF2-40B4-BE49-F238E27FC236}">
                  <a16:creationId xmlns:a16="http://schemas.microsoft.com/office/drawing/2014/main" id="{D7CCC8FA-D756-4B86-B7A5-0ABECB084990}"/>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Line 91">
              <a:extLst>
                <a:ext uri="{FF2B5EF4-FFF2-40B4-BE49-F238E27FC236}">
                  <a16:creationId xmlns:a16="http://schemas.microsoft.com/office/drawing/2014/main" id="{FE5BCDF9-CE54-4238-9A12-7C704E21A8A7}"/>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152" descr="check, approve">
            <a:extLst>
              <a:ext uri="{FF2B5EF4-FFF2-40B4-BE49-F238E27FC236}">
                <a16:creationId xmlns:a16="http://schemas.microsoft.com/office/drawing/2014/main" id="{DDD44B95-4F90-4595-B75A-90F1DAF3EB64}"/>
              </a:ext>
            </a:extLst>
          </p:cNvPr>
          <p:cNvGrpSpPr>
            <a:grpSpLocks noChangeAspect="1"/>
          </p:cNvGrpSpPr>
          <p:nvPr/>
        </p:nvGrpSpPr>
        <p:grpSpPr bwMode="auto">
          <a:xfrm>
            <a:off x="7149199" y="1604811"/>
            <a:ext cx="453181" cy="451611"/>
            <a:chOff x="4560" y="2506"/>
            <a:chExt cx="289" cy="288"/>
          </a:xfrm>
        </p:grpSpPr>
        <p:sp>
          <p:nvSpPr>
            <p:cNvPr id="103" name="AutoShape 151">
              <a:extLst>
                <a:ext uri="{FF2B5EF4-FFF2-40B4-BE49-F238E27FC236}">
                  <a16:creationId xmlns:a16="http://schemas.microsoft.com/office/drawing/2014/main" id="{73705B48-E2B7-43D5-8C63-46F0F5AF578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Oval 153">
              <a:extLst>
                <a:ext uri="{FF2B5EF4-FFF2-40B4-BE49-F238E27FC236}">
                  <a16:creationId xmlns:a16="http://schemas.microsoft.com/office/drawing/2014/main" id="{417DCAA8-0C77-4299-B6EB-B27658407B7F}"/>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154">
              <a:extLst>
                <a:ext uri="{FF2B5EF4-FFF2-40B4-BE49-F238E27FC236}">
                  <a16:creationId xmlns:a16="http://schemas.microsoft.com/office/drawing/2014/main" id="{7C24FCA4-4B04-4EA9-9F09-298318EFDF15}"/>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155">
              <a:extLst>
                <a:ext uri="{FF2B5EF4-FFF2-40B4-BE49-F238E27FC236}">
                  <a16:creationId xmlns:a16="http://schemas.microsoft.com/office/drawing/2014/main" id="{0A691EC7-005E-4693-A155-1BDC8BA682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1E2A9AAF-7258-4784-A10F-98DF1EF391FE}"/>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7">
              <a:extLst>
                <a:ext uri="{FF2B5EF4-FFF2-40B4-BE49-F238E27FC236}">
                  <a16:creationId xmlns:a16="http://schemas.microsoft.com/office/drawing/2014/main" id="{683ADB40-5ABA-498D-9BFA-E9434524FDB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8">
              <a:extLst>
                <a:ext uri="{FF2B5EF4-FFF2-40B4-BE49-F238E27FC236}">
                  <a16:creationId xmlns:a16="http://schemas.microsoft.com/office/drawing/2014/main" id="{D99200F0-6A4E-47C5-ABD2-3A4032429F0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159">
              <a:extLst>
                <a:ext uri="{FF2B5EF4-FFF2-40B4-BE49-F238E27FC236}">
                  <a16:creationId xmlns:a16="http://schemas.microsoft.com/office/drawing/2014/main" id="{9D6D35B9-4E7F-436B-B531-B8A060EF600F}"/>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60">
              <a:extLst>
                <a:ext uri="{FF2B5EF4-FFF2-40B4-BE49-F238E27FC236}">
                  <a16:creationId xmlns:a16="http://schemas.microsoft.com/office/drawing/2014/main" id="{9B4AAEFE-2156-42D7-997A-5EB4B18868FB}"/>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161">
              <a:extLst>
                <a:ext uri="{FF2B5EF4-FFF2-40B4-BE49-F238E27FC236}">
                  <a16:creationId xmlns:a16="http://schemas.microsoft.com/office/drawing/2014/main" id="{A4F2662E-414E-43F8-9E3A-3EE275D541CF}"/>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162">
              <a:extLst>
                <a:ext uri="{FF2B5EF4-FFF2-40B4-BE49-F238E27FC236}">
                  <a16:creationId xmlns:a16="http://schemas.microsoft.com/office/drawing/2014/main" id="{0D00040C-863B-4B15-BF16-1A7B314C97A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aphic 397" descr="deposit, pricing import">
            <a:extLst>
              <a:ext uri="{FF2B5EF4-FFF2-40B4-BE49-F238E27FC236}">
                <a16:creationId xmlns:a16="http://schemas.microsoft.com/office/drawing/2014/main" id="{B58F9A98-485A-4B54-B4EC-FE596020588D}"/>
              </a:ext>
            </a:extLst>
          </p:cNvPr>
          <p:cNvGrpSpPr/>
          <p:nvPr/>
        </p:nvGrpSpPr>
        <p:grpSpPr>
          <a:xfrm>
            <a:off x="9591689" y="1590648"/>
            <a:ext cx="371515" cy="371771"/>
            <a:chOff x="1698211" y="3041569"/>
            <a:chExt cx="417847" cy="418136"/>
          </a:xfrm>
        </p:grpSpPr>
        <p:sp>
          <p:nvSpPr>
            <p:cNvPr id="129" name="Freeform: Shape 128">
              <a:extLst>
                <a:ext uri="{FF2B5EF4-FFF2-40B4-BE49-F238E27FC236}">
                  <a16:creationId xmlns:a16="http://schemas.microsoft.com/office/drawing/2014/main" id="{ACD3AB98-AFB9-4898-AF08-54FF5680A3E3}"/>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C42F1AD-6074-43BD-B77E-8CFEB6AFDF1A}"/>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2F6133D-9207-4C6A-A621-890F61385299}"/>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1E30532-8F6C-42DE-AA01-3A1A1F54648E}"/>
              </a:ext>
            </a:extLst>
          </p:cNvPr>
          <p:cNvGrpSpPr/>
          <p:nvPr/>
        </p:nvGrpSpPr>
        <p:grpSpPr>
          <a:xfrm>
            <a:off x="1893563" y="1637451"/>
            <a:ext cx="463709" cy="325216"/>
            <a:chOff x="14373741" y="5761210"/>
            <a:chExt cx="463775" cy="325266"/>
          </a:xfrm>
        </p:grpSpPr>
        <p:sp>
          <p:nvSpPr>
            <p:cNvPr id="140" name="Rectangle 932">
              <a:extLst>
                <a:ext uri="{FF2B5EF4-FFF2-40B4-BE49-F238E27FC236}">
                  <a16:creationId xmlns:a16="http://schemas.microsoft.com/office/drawing/2014/main" id="{CA8C808F-1F42-4C5C-B514-66DF6BBFCF63}"/>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933">
              <a:extLst>
                <a:ext uri="{FF2B5EF4-FFF2-40B4-BE49-F238E27FC236}">
                  <a16:creationId xmlns:a16="http://schemas.microsoft.com/office/drawing/2014/main" id="{09EFFE28-B268-4BFF-BA18-6A3381F5600E}"/>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34">
              <a:extLst>
                <a:ext uri="{FF2B5EF4-FFF2-40B4-BE49-F238E27FC236}">
                  <a16:creationId xmlns:a16="http://schemas.microsoft.com/office/drawing/2014/main" id="{20C1F981-DA20-4700-8D4D-ED74A2D617C1}"/>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935">
              <a:extLst>
                <a:ext uri="{FF2B5EF4-FFF2-40B4-BE49-F238E27FC236}">
                  <a16:creationId xmlns:a16="http://schemas.microsoft.com/office/drawing/2014/main" id="{0E8DAB58-7C2D-4206-BDE8-5CFCB7F62A0B}"/>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936">
              <a:extLst>
                <a:ext uri="{FF2B5EF4-FFF2-40B4-BE49-F238E27FC236}">
                  <a16:creationId xmlns:a16="http://schemas.microsoft.com/office/drawing/2014/main" id="{66C85028-F05D-4C38-A14D-FB0A20D4CC8C}"/>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937">
              <a:extLst>
                <a:ext uri="{FF2B5EF4-FFF2-40B4-BE49-F238E27FC236}">
                  <a16:creationId xmlns:a16="http://schemas.microsoft.com/office/drawing/2014/main" id="{D8A2F635-9501-4442-A649-87DD6002D15C}"/>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Oval 938">
              <a:extLst>
                <a:ext uri="{FF2B5EF4-FFF2-40B4-BE49-F238E27FC236}">
                  <a16:creationId xmlns:a16="http://schemas.microsoft.com/office/drawing/2014/main" id="{896F9999-5217-4627-8572-40DE326F4061}"/>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939">
              <a:extLst>
                <a:ext uri="{FF2B5EF4-FFF2-40B4-BE49-F238E27FC236}">
                  <a16:creationId xmlns:a16="http://schemas.microsoft.com/office/drawing/2014/main" id="{F15FCFB3-9365-4317-8D43-7854A0DAA74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Oval 940">
              <a:extLst>
                <a:ext uri="{FF2B5EF4-FFF2-40B4-BE49-F238E27FC236}">
                  <a16:creationId xmlns:a16="http://schemas.microsoft.com/office/drawing/2014/main" id="{020E87C9-1C83-4E25-8BD7-8E453D74E973}"/>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941">
              <a:extLst>
                <a:ext uri="{FF2B5EF4-FFF2-40B4-BE49-F238E27FC236}">
                  <a16:creationId xmlns:a16="http://schemas.microsoft.com/office/drawing/2014/main" id="{13CFD919-C6E2-4DB0-9677-FA9326FBC1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942">
              <a:extLst>
                <a:ext uri="{FF2B5EF4-FFF2-40B4-BE49-F238E27FC236}">
                  <a16:creationId xmlns:a16="http://schemas.microsoft.com/office/drawing/2014/main" id="{9A71FF84-3CF4-41B2-B9C9-F908B5BEEA04}"/>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943">
              <a:extLst>
                <a:ext uri="{FF2B5EF4-FFF2-40B4-BE49-F238E27FC236}">
                  <a16:creationId xmlns:a16="http://schemas.microsoft.com/office/drawing/2014/main" id="{5780B0F3-8DA6-4761-ADCE-78A3B63EA469}"/>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944" descr="component solutions">
              <a:extLst>
                <a:ext uri="{FF2B5EF4-FFF2-40B4-BE49-F238E27FC236}">
                  <a16:creationId xmlns:a16="http://schemas.microsoft.com/office/drawing/2014/main" id="{5E4F9690-C239-4DC7-AB69-2EA3A1BD10D1}"/>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945">
              <a:extLst>
                <a:ext uri="{FF2B5EF4-FFF2-40B4-BE49-F238E27FC236}">
                  <a16:creationId xmlns:a16="http://schemas.microsoft.com/office/drawing/2014/main" id="{C81474F0-E989-40C2-B999-7B0C8A4A14AF}"/>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946">
              <a:extLst>
                <a:ext uri="{FF2B5EF4-FFF2-40B4-BE49-F238E27FC236}">
                  <a16:creationId xmlns:a16="http://schemas.microsoft.com/office/drawing/2014/main" id="{7BFF749A-80C4-4803-85C8-F96C8ACDFD88}"/>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947">
              <a:extLst>
                <a:ext uri="{FF2B5EF4-FFF2-40B4-BE49-F238E27FC236}">
                  <a16:creationId xmlns:a16="http://schemas.microsoft.com/office/drawing/2014/main" id="{3065F272-4643-410D-B24E-ADD97C68D3D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descr="government">
            <a:extLst>
              <a:ext uri="{FF2B5EF4-FFF2-40B4-BE49-F238E27FC236}">
                <a16:creationId xmlns:a16="http://schemas.microsoft.com/office/drawing/2014/main" id="{A30E2574-D964-48B8-B88C-D8121468BCFD}"/>
              </a:ext>
            </a:extLst>
          </p:cNvPr>
          <p:cNvGrpSpPr/>
          <p:nvPr/>
        </p:nvGrpSpPr>
        <p:grpSpPr>
          <a:xfrm>
            <a:off x="7406755" y="4345315"/>
            <a:ext cx="344984" cy="351541"/>
            <a:chOff x="5845334" y="4295775"/>
            <a:chExt cx="584835" cy="595951"/>
          </a:xfrm>
        </p:grpSpPr>
        <p:sp>
          <p:nvSpPr>
            <p:cNvPr id="164" name="Freeform 5">
              <a:extLst>
                <a:ext uri="{FF2B5EF4-FFF2-40B4-BE49-F238E27FC236}">
                  <a16:creationId xmlns:a16="http://schemas.microsoft.com/office/drawing/2014/main" id="{60934DFA-FB4D-41C4-B448-6B2B46493D27}"/>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1F742AC9-3DCD-4C00-BF9B-6B110CD501C6}"/>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descr="test">
            <a:extLst>
              <a:ext uri="{FF2B5EF4-FFF2-40B4-BE49-F238E27FC236}">
                <a16:creationId xmlns:a16="http://schemas.microsoft.com/office/drawing/2014/main" id="{CAD31B70-CC5A-4E0F-A6CE-AA2F02892CC3}"/>
              </a:ext>
            </a:extLst>
          </p:cNvPr>
          <p:cNvGrpSpPr/>
          <p:nvPr/>
        </p:nvGrpSpPr>
        <p:grpSpPr>
          <a:xfrm>
            <a:off x="9982024" y="4353892"/>
            <a:ext cx="333634" cy="333622"/>
            <a:chOff x="4486289" y="2163470"/>
            <a:chExt cx="406192" cy="406193"/>
          </a:xfrm>
        </p:grpSpPr>
        <p:sp>
          <p:nvSpPr>
            <p:cNvPr id="167" name="Rectangle 251">
              <a:extLst>
                <a:ext uri="{FF2B5EF4-FFF2-40B4-BE49-F238E27FC236}">
                  <a16:creationId xmlns:a16="http://schemas.microsoft.com/office/drawing/2014/main" id="{CB55CDD1-94D8-4788-A36D-A9860D54C4E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252">
              <a:extLst>
                <a:ext uri="{FF2B5EF4-FFF2-40B4-BE49-F238E27FC236}">
                  <a16:creationId xmlns:a16="http://schemas.microsoft.com/office/drawing/2014/main" id="{CE8DA947-E481-42CD-8E8C-774D5ED162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253">
              <a:extLst>
                <a:ext uri="{FF2B5EF4-FFF2-40B4-BE49-F238E27FC236}">
                  <a16:creationId xmlns:a16="http://schemas.microsoft.com/office/drawing/2014/main" id="{628AE42E-0A39-4480-9326-02F7D0369044}"/>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254">
              <a:extLst>
                <a:ext uri="{FF2B5EF4-FFF2-40B4-BE49-F238E27FC236}">
                  <a16:creationId xmlns:a16="http://schemas.microsoft.com/office/drawing/2014/main" id="{CE2BDD86-5446-4BC5-A979-0DAA180052A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255">
              <a:extLst>
                <a:ext uri="{FF2B5EF4-FFF2-40B4-BE49-F238E27FC236}">
                  <a16:creationId xmlns:a16="http://schemas.microsoft.com/office/drawing/2014/main" id="{4F341EAE-5947-489D-8D2F-1B2C1EB2ADDF}"/>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256">
              <a:extLst>
                <a:ext uri="{FF2B5EF4-FFF2-40B4-BE49-F238E27FC236}">
                  <a16:creationId xmlns:a16="http://schemas.microsoft.com/office/drawing/2014/main" id="{A8EB8728-AEB8-4BFA-854E-82E052BB8C6A}"/>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257">
              <a:extLst>
                <a:ext uri="{FF2B5EF4-FFF2-40B4-BE49-F238E27FC236}">
                  <a16:creationId xmlns:a16="http://schemas.microsoft.com/office/drawing/2014/main" id="{913208AF-9053-439D-BB89-54459DDB0991}"/>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258">
              <a:extLst>
                <a:ext uri="{FF2B5EF4-FFF2-40B4-BE49-F238E27FC236}">
                  <a16:creationId xmlns:a16="http://schemas.microsoft.com/office/drawing/2014/main" id="{174FD959-FA88-4A17-A220-5BDF7D4073A0}"/>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259">
              <a:extLst>
                <a:ext uri="{FF2B5EF4-FFF2-40B4-BE49-F238E27FC236}">
                  <a16:creationId xmlns:a16="http://schemas.microsoft.com/office/drawing/2014/main" id="{407DF877-013E-4DD4-A11D-BEB75CC8B9E6}"/>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260">
              <a:extLst>
                <a:ext uri="{FF2B5EF4-FFF2-40B4-BE49-F238E27FC236}">
                  <a16:creationId xmlns:a16="http://schemas.microsoft.com/office/drawing/2014/main" id="{0E812858-08DD-491E-AD4B-F4C96548AA2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261">
              <a:extLst>
                <a:ext uri="{FF2B5EF4-FFF2-40B4-BE49-F238E27FC236}">
                  <a16:creationId xmlns:a16="http://schemas.microsoft.com/office/drawing/2014/main" id="{3CF61CEA-8724-47D3-8BCB-5347BBE17AE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262">
              <a:extLst>
                <a:ext uri="{FF2B5EF4-FFF2-40B4-BE49-F238E27FC236}">
                  <a16:creationId xmlns:a16="http://schemas.microsoft.com/office/drawing/2014/main" id="{894EBF4A-1E8A-440E-B1D1-7CAA1A8D0DD3}"/>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263">
              <a:extLst>
                <a:ext uri="{FF2B5EF4-FFF2-40B4-BE49-F238E27FC236}">
                  <a16:creationId xmlns:a16="http://schemas.microsoft.com/office/drawing/2014/main" id="{E421E9BC-7BC6-46B8-8059-0F336222CC8B}"/>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264">
              <a:extLst>
                <a:ext uri="{FF2B5EF4-FFF2-40B4-BE49-F238E27FC236}">
                  <a16:creationId xmlns:a16="http://schemas.microsoft.com/office/drawing/2014/main" id="{E95FBDD4-4346-4B45-B085-16074230C38F}"/>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265">
              <a:extLst>
                <a:ext uri="{FF2B5EF4-FFF2-40B4-BE49-F238E27FC236}">
                  <a16:creationId xmlns:a16="http://schemas.microsoft.com/office/drawing/2014/main" id="{62DCE609-AFA9-40AC-BEB3-9BBDBB4E1B3F}"/>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266">
              <a:extLst>
                <a:ext uri="{FF2B5EF4-FFF2-40B4-BE49-F238E27FC236}">
                  <a16:creationId xmlns:a16="http://schemas.microsoft.com/office/drawing/2014/main" id="{431C7C94-9496-49E9-86AF-39A7D9A85FC6}"/>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267">
              <a:extLst>
                <a:ext uri="{FF2B5EF4-FFF2-40B4-BE49-F238E27FC236}">
                  <a16:creationId xmlns:a16="http://schemas.microsoft.com/office/drawing/2014/main" id="{5D01F029-78AA-442B-945A-5BE9493B9DFC}"/>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268">
              <a:extLst>
                <a:ext uri="{FF2B5EF4-FFF2-40B4-BE49-F238E27FC236}">
                  <a16:creationId xmlns:a16="http://schemas.microsoft.com/office/drawing/2014/main" id="{8AB27D35-A14C-433B-B863-971CFC1E7C9C}"/>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269">
              <a:extLst>
                <a:ext uri="{FF2B5EF4-FFF2-40B4-BE49-F238E27FC236}">
                  <a16:creationId xmlns:a16="http://schemas.microsoft.com/office/drawing/2014/main" id="{122D6E8C-7F74-4249-BA39-48DDCAA13B9F}"/>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270">
              <a:extLst>
                <a:ext uri="{FF2B5EF4-FFF2-40B4-BE49-F238E27FC236}">
                  <a16:creationId xmlns:a16="http://schemas.microsoft.com/office/drawing/2014/main" id="{F0D610B7-BC63-401C-B3FC-7F6D75DE5485}"/>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271">
              <a:extLst>
                <a:ext uri="{FF2B5EF4-FFF2-40B4-BE49-F238E27FC236}">
                  <a16:creationId xmlns:a16="http://schemas.microsoft.com/office/drawing/2014/main" id="{26634276-074F-47F7-B305-4792ECB8256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272">
              <a:extLst>
                <a:ext uri="{FF2B5EF4-FFF2-40B4-BE49-F238E27FC236}">
                  <a16:creationId xmlns:a16="http://schemas.microsoft.com/office/drawing/2014/main" id="{744B69B8-5EB8-4852-B5D3-5B0DB10D5CDD}"/>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73">
              <a:extLst>
                <a:ext uri="{FF2B5EF4-FFF2-40B4-BE49-F238E27FC236}">
                  <a16:creationId xmlns:a16="http://schemas.microsoft.com/office/drawing/2014/main" id="{C311E3C6-A2A4-4CBA-8F77-E858F6D68D4F}"/>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74">
              <a:extLst>
                <a:ext uri="{FF2B5EF4-FFF2-40B4-BE49-F238E27FC236}">
                  <a16:creationId xmlns:a16="http://schemas.microsoft.com/office/drawing/2014/main" id="{F8AFA3E9-FF2F-4815-A52B-25482C8D29E2}"/>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75">
              <a:extLst>
                <a:ext uri="{FF2B5EF4-FFF2-40B4-BE49-F238E27FC236}">
                  <a16:creationId xmlns:a16="http://schemas.microsoft.com/office/drawing/2014/main" id="{59D8BB54-0AB6-4F8C-A640-A8701D7EA012}"/>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76">
              <a:extLst>
                <a:ext uri="{FF2B5EF4-FFF2-40B4-BE49-F238E27FC236}">
                  <a16:creationId xmlns:a16="http://schemas.microsoft.com/office/drawing/2014/main" id="{8B9F2DED-638D-4E09-8B31-8107DFAB96D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277">
              <a:extLst>
                <a:ext uri="{FF2B5EF4-FFF2-40B4-BE49-F238E27FC236}">
                  <a16:creationId xmlns:a16="http://schemas.microsoft.com/office/drawing/2014/main" id="{4F311DA0-FD9E-4B87-8587-7B333BA09FDB}"/>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78">
              <a:extLst>
                <a:ext uri="{FF2B5EF4-FFF2-40B4-BE49-F238E27FC236}">
                  <a16:creationId xmlns:a16="http://schemas.microsoft.com/office/drawing/2014/main" id="{F7AAA189-E05D-4E93-AE9A-BAAE2478AAFE}"/>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9">
              <a:extLst>
                <a:ext uri="{FF2B5EF4-FFF2-40B4-BE49-F238E27FC236}">
                  <a16:creationId xmlns:a16="http://schemas.microsoft.com/office/drawing/2014/main" id="{9C72C41F-767C-4009-B00B-12855FF75A6D}"/>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280">
              <a:extLst>
                <a:ext uri="{FF2B5EF4-FFF2-40B4-BE49-F238E27FC236}">
                  <a16:creationId xmlns:a16="http://schemas.microsoft.com/office/drawing/2014/main" id="{4D433ACC-7BB4-4B8F-800C-D91DD65EEC5B}"/>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Rectangle 281">
              <a:extLst>
                <a:ext uri="{FF2B5EF4-FFF2-40B4-BE49-F238E27FC236}">
                  <a16:creationId xmlns:a16="http://schemas.microsoft.com/office/drawing/2014/main" id="{BA621D50-4F01-4A71-A651-555241B12549}"/>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063050F2-C05E-4D6C-B916-E6E4A90B43C6}"/>
              </a:ext>
            </a:extLst>
          </p:cNvPr>
          <p:cNvSpPr txBox="1"/>
          <p:nvPr/>
        </p:nvSpPr>
        <p:spPr>
          <a:xfrm>
            <a:off x="3972834" y="2921542"/>
            <a:ext cx="2080117"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Create cloud adoption plan</a:t>
            </a:r>
          </a:p>
        </p:txBody>
      </p:sp>
      <p:sp>
        <p:nvSpPr>
          <p:cNvPr id="53" name="TextBox 52">
            <a:extLst>
              <a:ext uri="{FF2B5EF4-FFF2-40B4-BE49-F238E27FC236}">
                <a16:creationId xmlns:a16="http://schemas.microsoft.com/office/drawing/2014/main" id="{0619B266-0452-4B42-AEDB-60AEC12E271C}"/>
              </a:ext>
            </a:extLst>
          </p:cNvPr>
          <p:cNvSpPr txBox="1"/>
          <p:nvPr/>
        </p:nvSpPr>
        <p:spPr>
          <a:xfrm>
            <a:off x="6746919" y="2405551"/>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Deploy first landing zone</a:t>
            </a:r>
          </a:p>
        </p:txBody>
      </p:sp>
      <p:sp>
        <p:nvSpPr>
          <p:cNvPr id="54" name="TextBox 53">
            <a:extLst>
              <a:ext uri="{FF2B5EF4-FFF2-40B4-BE49-F238E27FC236}">
                <a16:creationId xmlns:a16="http://schemas.microsoft.com/office/drawing/2014/main" id="{EAD2055F-B904-4068-B145-C2A8F52D67EC}"/>
              </a:ext>
            </a:extLst>
          </p:cNvPr>
          <p:cNvSpPr txBox="1"/>
          <p:nvPr/>
        </p:nvSpPr>
        <p:spPr>
          <a:xfrm>
            <a:off x="3642509" y="199942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Plan</a:t>
            </a:r>
          </a:p>
        </p:txBody>
      </p:sp>
      <p:sp>
        <p:nvSpPr>
          <p:cNvPr id="61" name="TextBox 60">
            <a:extLst>
              <a:ext uri="{FF2B5EF4-FFF2-40B4-BE49-F238E27FC236}">
                <a16:creationId xmlns:a16="http://schemas.microsoft.com/office/drawing/2014/main" id="{5AFCE8C5-F78A-48DB-A015-40BDB051933A}"/>
              </a:ext>
            </a:extLst>
          </p:cNvPr>
          <p:cNvSpPr txBox="1"/>
          <p:nvPr/>
        </p:nvSpPr>
        <p:spPr>
          <a:xfrm>
            <a:off x="6498905" y="4810528"/>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Govern</a:t>
            </a:r>
          </a:p>
        </p:txBody>
      </p:sp>
      <p:sp>
        <p:nvSpPr>
          <p:cNvPr id="64" name="TextBox 63">
            <a:extLst>
              <a:ext uri="{FF2B5EF4-FFF2-40B4-BE49-F238E27FC236}">
                <a16:creationId xmlns:a16="http://schemas.microsoft.com/office/drawing/2014/main" id="{51BA5291-E3B8-4AAF-A8AB-A4441AB1FA7A}"/>
              </a:ext>
            </a:extLst>
          </p:cNvPr>
          <p:cNvSpPr txBox="1"/>
          <p:nvPr/>
        </p:nvSpPr>
        <p:spPr>
          <a:xfrm>
            <a:off x="9021663" y="4785974"/>
            <a:ext cx="20894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BE8FF"/>
                </a:solidFill>
                <a:effectLst/>
                <a:uLnTx/>
                <a:uFillTx/>
                <a:latin typeface="Segoe UI Semibold" panose="020B0702040204020203" pitchFamily="34" charset="0"/>
                <a:ea typeface="+mn-lt"/>
                <a:cs typeface="Segoe UI Semibold" panose="020B0702040204020203" pitchFamily="34" charset="0"/>
              </a:rPr>
              <a:t>Manage</a:t>
            </a:r>
          </a:p>
        </p:txBody>
      </p:sp>
      <p:sp>
        <p:nvSpPr>
          <p:cNvPr id="237" name="TextBox 236">
            <a:extLst>
              <a:ext uri="{FF2B5EF4-FFF2-40B4-BE49-F238E27FC236}">
                <a16:creationId xmlns:a16="http://schemas.microsoft.com/office/drawing/2014/main" id="{68099F54-3C07-4285-A4CB-194A74561DE8}"/>
              </a:ext>
            </a:extLst>
          </p:cNvPr>
          <p:cNvSpPr txBox="1"/>
          <p:nvPr/>
        </p:nvSpPr>
        <p:spPr>
          <a:xfrm>
            <a:off x="6840832" y="5183100"/>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Deploy initial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foundation</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sp>
        <p:nvSpPr>
          <p:cNvPr id="239" name="TextBox 238">
            <a:extLst>
              <a:ext uri="{FF2B5EF4-FFF2-40B4-BE49-F238E27FC236}">
                <a16:creationId xmlns:a16="http://schemas.microsoft.com/office/drawing/2014/main" id="{EBBA8D00-AA0A-4A59-8938-2BE4938E4B2E}"/>
              </a:ext>
            </a:extLst>
          </p:cNvPr>
          <p:cNvSpPr txBox="1"/>
          <p:nvPr/>
        </p:nvSpPr>
        <p:spPr>
          <a:xfrm>
            <a:off x="9631889" y="5170168"/>
            <a:ext cx="224302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
                <a:ea typeface="+mn-lt"/>
                <a:cs typeface="Segoe UI Semibold"/>
              </a:rPr>
              <a:t>Implement an operations baseline</a:t>
            </a:r>
            <a:endParaRPr kumimoji="0" lang="en-US" sz="1200" b="0" i="0" u="none" strike="noStrike" kern="1200" cap="none" spc="0" normalizeH="0" baseline="0" noProof="0">
              <a:ln>
                <a:noFill/>
              </a:ln>
              <a:solidFill>
                <a:srgbClr val="FFFFFF"/>
              </a:solidFill>
              <a:effectLst/>
              <a:uLnTx/>
              <a:uFillTx/>
              <a:latin typeface="Segoe UI "/>
              <a:ea typeface="+mn-lt"/>
              <a:cs typeface="Segoe UI Semibold" panose="020B0702040204020203" pitchFamily="34" charset="0"/>
            </a:endParaRPr>
          </a:p>
        </p:txBody>
      </p:sp>
      <p:cxnSp>
        <p:nvCxnSpPr>
          <p:cNvPr id="269" name="Straight Arrow Connector 268">
            <a:extLst>
              <a:ext uri="{FF2B5EF4-FFF2-40B4-BE49-F238E27FC236}">
                <a16:creationId xmlns:a16="http://schemas.microsoft.com/office/drawing/2014/main" id="{1D4319EF-339E-4A72-8ACE-F6DDC85068BC}"/>
              </a:ext>
            </a:extLst>
          </p:cNvPr>
          <p:cNvCxnSpPr/>
          <p:nvPr/>
        </p:nvCxnSpPr>
        <p:spPr>
          <a:xfrm>
            <a:off x="3414841"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94996D4E-38EC-4078-9E8F-7762F67C2232}"/>
              </a:ext>
            </a:extLst>
          </p:cNvPr>
          <p:cNvCxnSpPr>
            <a:cxnSpLocks/>
          </p:cNvCxnSpPr>
          <p:nvPr/>
        </p:nvCxnSpPr>
        <p:spPr>
          <a:xfrm>
            <a:off x="6036990" y="2563281"/>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ACC7DC69-3438-4096-BA08-5A68D71146C1}"/>
              </a:ext>
            </a:extLst>
          </p:cNvPr>
          <p:cNvCxnSpPr>
            <a:cxnSpLocks/>
            <a:stCxn id="105" idx="4"/>
            <a:endCxn id="61" idx="1"/>
          </p:cNvCxnSpPr>
          <p:nvPr/>
        </p:nvCxnSpPr>
        <p:spPr>
          <a:xfrm flipH="1">
            <a:off x="6498905" y="2743709"/>
            <a:ext cx="6614" cy="2236096"/>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AAE1146-BFFC-483A-851D-A622253B130A}"/>
              </a:ext>
            </a:extLst>
          </p:cNvPr>
          <p:cNvSpPr/>
          <p:nvPr/>
        </p:nvSpPr>
        <p:spPr bwMode="auto">
          <a:xfrm>
            <a:off x="1305084" y="2392466"/>
            <a:ext cx="2080118" cy="506951"/>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775CF657-48E8-437F-8193-0425348ED33C}"/>
              </a:ext>
            </a:extLst>
          </p:cNvPr>
          <p:cNvGrpSpPr/>
          <p:nvPr/>
        </p:nvGrpSpPr>
        <p:grpSpPr>
          <a:xfrm>
            <a:off x="974346" y="2372730"/>
            <a:ext cx="417197" cy="389482"/>
            <a:chOff x="227124" y="2015046"/>
            <a:chExt cx="473963" cy="435835"/>
          </a:xfrm>
        </p:grpSpPr>
        <p:sp>
          <p:nvSpPr>
            <p:cNvPr id="154" name="Oval 153">
              <a:extLst>
                <a:ext uri="{FF2B5EF4-FFF2-40B4-BE49-F238E27FC236}">
                  <a16:creationId xmlns:a16="http://schemas.microsoft.com/office/drawing/2014/main" id="{670F4357-A433-4741-B8A9-51196CE16EA3}"/>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AFB34F23-8144-469E-B95F-9F59FBFA7B69}"/>
                </a:ext>
              </a:extLst>
            </p:cNvPr>
            <p:cNvSpPr txBox="1"/>
            <p:nvPr/>
          </p:nvSpPr>
          <p:spPr>
            <a:xfrm>
              <a:off x="297168" y="2044953"/>
              <a:ext cx="3913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D72AB414-DA0C-4860-875D-C8C504DAD3BB}"/>
              </a:ext>
            </a:extLst>
          </p:cNvPr>
          <p:cNvSpPr txBox="1"/>
          <p:nvPr/>
        </p:nvSpPr>
        <p:spPr>
          <a:xfrm>
            <a:off x="1441003" y="2428834"/>
            <a:ext cx="1804360"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Document the business strategy</a:t>
            </a:r>
          </a:p>
        </p:txBody>
      </p:sp>
      <p:sp>
        <p:nvSpPr>
          <p:cNvPr id="28" name="Rectangle: Rounded Corners 27">
            <a:extLst>
              <a:ext uri="{FF2B5EF4-FFF2-40B4-BE49-F238E27FC236}">
                <a16:creationId xmlns:a16="http://schemas.microsoft.com/office/drawing/2014/main" id="{AF56101E-23D0-41EB-B939-A03B4D15CA69}"/>
              </a:ext>
            </a:extLst>
          </p:cNvPr>
          <p:cNvSpPr/>
          <p:nvPr/>
        </p:nvSpPr>
        <p:spPr bwMode="auto">
          <a:xfrm>
            <a:off x="6696623" y="2904288"/>
            <a:ext cx="2275387" cy="334090"/>
          </a:xfrm>
          <a:prstGeom prst="roundRect">
            <a:avLst/>
          </a:prstGeom>
          <a:noFill/>
          <a:ln w="28575">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116475E7-7E16-4667-9BC4-31B04F8CCF0E}"/>
              </a:ext>
            </a:extLst>
          </p:cNvPr>
          <p:cNvSpPr txBox="1"/>
          <p:nvPr/>
        </p:nvSpPr>
        <p:spPr>
          <a:xfrm>
            <a:off x="6725472" y="2938096"/>
            <a:ext cx="194338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p:txBody>
      </p:sp>
      <p:cxnSp>
        <p:nvCxnSpPr>
          <p:cNvPr id="224" name="Connector: Elbow 223">
            <a:extLst>
              <a:ext uri="{FF2B5EF4-FFF2-40B4-BE49-F238E27FC236}">
                <a16:creationId xmlns:a16="http://schemas.microsoft.com/office/drawing/2014/main" id="{D5BA5FA4-5017-4FBF-BF10-DE095D7E5535}"/>
              </a:ext>
            </a:extLst>
          </p:cNvPr>
          <p:cNvCxnSpPr>
            <a:endCxn id="28" idx="3"/>
          </p:cNvCxnSpPr>
          <p:nvPr/>
        </p:nvCxnSpPr>
        <p:spPr>
          <a:xfrm rot="16200000" flipV="1">
            <a:off x="8114984" y="3928360"/>
            <a:ext cx="2041261" cy="327207"/>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967350F6-3467-4C0A-9858-26032682740B}"/>
              </a:ext>
            </a:extLst>
          </p:cNvPr>
          <p:cNvGrpSpPr/>
          <p:nvPr/>
        </p:nvGrpSpPr>
        <p:grpSpPr>
          <a:xfrm>
            <a:off x="6294063" y="2874450"/>
            <a:ext cx="417197" cy="389482"/>
            <a:chOff x="227124" y="2015046"/>
            <a:chExt cx="473963" cy="435835"/>
          </a:xfrm>
        </p:grpSpPr>
        <p:sp>
          <p:nvSpPr>
            <p:cNvPr id="117" name="Oval 116">
              <a:extLst>
                <a:ext uri="{FF2B5EF4-FFF2-40B4-BE49-F238E27FC236}">
                  <a16:creationId xmlns:a16="http://schemas.microsoft.com/office/drawing/2014/main" id="{46C1CB71-3D17-40DA-B253-163F3488DAAD}"/>
                </a:ext>
              </a:extLst>
            </p:cNvPr>
            <p:cNvSpPr/>
            <p:nvPr/>
          </p:nvSpPr>
          <p:spPr bwMode="auto">
            <a:xfrm>
              <a:off x="227124" y="2015046"/>
              <a:ext cx="473963" cy="435835"/>
            </a:xfrm>
            <a:prstGeom prst="ellipse">
              <a:avLst/>
            </a:prstGeom>
            <a:solidFill>
              <a:schemeClr val="tx1"/>
            </a:solidFill>
            <a:ln w="57150">
              <a:solidFill>
                <a:srgbClr val="0078D4"/>
              </a:solid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22CD0F70-9E07-4370-9CC2-33C33936F2A5}"/>
                </a:ext>
              </a:extLst>
            </p:cNvPr>
            <p:cNvSpPr txBox="1"/>
            <p:nvPr/>
          </p:nvSpPr>
          <p:spPr>
            <a:xfrm>
              <a:off x="282048" y="2032739"/>
              <a:ext cx="391397" cy="41328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7</a:t>
              </a:r>
            </a:p>
          </p:txBody>
        </p:sp>
      </p:grpSp>
      <p:cxnSp>
        <p:nvCxnSpPr>
          <p:cNvPr id="4" name="Straight Arrow Connector 3">
            <a:extLst>
              <a:ext uri="{FF2B5EF4-FFF2-40B4-BE49-F238E27FC236}">
                <a16:creationId xmlns:a16="http://schemas.microsoft.com/office/drawing/2014/main" id="{9471911A-88FD-471F-82AE-B65C01D536E9}"/>
              </a:ext>
            </a:extLst>
          </p:cNvPr>
          <p:cNvCxnSpPr>
            <a:cxnSpLocks/>
          </p:cNvCxnSpPr>
          <p:nvPr/>
        </p:nvCxnSpPr>
        <p:spPr>
          <a:xfrm>
            <a:off x="8992866" y="5428626"/>
            <a:ext cx="181981"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10863" y="329646"/>
            <a:ext cx="11018520" cy="553998"/>
          </a:xfrm>
        </p:spPr>
        <p:txBody>
          <a:bodyPr wrap="square" anchor="t">
            <a:normAutofit fontScale="90000"/>
          </a:bodyPr>
          <a:lstStyle/>
          <a:p>
            <a:r>
              <a:rPr lang="en-US" dirty="0">
                <a:solidFill>
                  <a:schemeClr val="tx1"/>
                </a:solidFill>
              </a:rPr>
              <a:t>F</a:t>
            </a:r>
            <a:r>
              <a:rPr lang="en-US" sz="3600" b="0" i="0" dirty="0">
                <a:solidFill>
                  <a:schemeClr val="tx1"/>
                </a:solidFill>
                <a:effectLst/>
              </a:rPr>
              <a:t>ind </a:t>
            </a:r>
            <a:r>
              <a:rPr lang="en-US" sz="3600" b="1" i="1" dirty="0">
                <a:solidFill>
                  <a:srgbClr val="4BE8FF"/>
                </a:solidFill>
                <a:effectLst/>
              </a:rPr>
              <a:t>your</a:t>
            </a:r>
            <a:r>
              <a:rPr lang="en-US" sz="3600" b="1" i="1" dirty="0">
                <a:solidFill>
                  <a:schemeClr val="tx1"/>
                </a:solidFill>
                <a:effectLst/>
              </a:rPr>
              <a:t> </a:t>
            </a:r>
            <a:r>
              <a:rPr lang="en-US" sz="3600" b="1" i="1" dirty="0">
                <a:solidFill>
                  <a:srgbClr val="4BE8FF"/>
                </a:solidFill>
                <a:effectLst/>
              </a:rPr>
              <a:t>path</a:t>
            </a:r>
            <a:r>
              <a:rPr lang="en-US" sz="3600" b="0" i="1" dirty="0">
                <a:solidFill>
                  <a:schemeClr val="tx1"/>
                </a:solidFill>
                <a:effectLst/>
              </a:rPr>
              <a:t>—</a:t>
            </a:r>
            <a:r>
              <a:rPr lang="en-US" sz="3600" b="0" dirty="0">
                <a:solidFill>
                  <a:schemeClr val="tx1"/>
                </a:solidFill>
                <a:effectLst/>
              </a:rPr>
              <a:t>get started on </a:t>
            </a:r>
            <a:r>
              <a:rPr lang="en-US" sz="3600" b="1" dirty="0">
                <a:solidFill>
                  <a:schemeClr val="tx1"/>
                </a:solidFill>
                <a:effectLst/>
              </a:rPr>
              <a:t>your journey</a:t>
            </a:r>
            <a:br>
              <a:rPr lang="en-US" b="0" i="0" dirty="0">
                <a:solidFill>
                  <a:schemeClr val="tx1"/>
                </a:solidFill>
                <a:effectLst/>
              </a:rPr>
            </a:br>
            <a:endParaRPr lang="en-US" dirty="0">
              <a:solidFill>
                <a:schemeClr val="tx1"/>
              </a:solidFill>
            </a:endParaRPr>
          </a:p>
        </p:txBody>
      </p:sp>
      <p:sp>
        <p:nvSpPr>
          <p:cNvPr id="7" name="TextBox 6">
            <a:extLst>
              <a:ext uri="{FF2B5EF4-FFF2-40B4-BE49-F238E27FC236}">
                <a16:creationId xmlns:a16="http://schemas.microsoft.com/office/drawing/2014/main" id="{D7D108ED-A42A-442E-82F7-1C49973B78F1}"/>
              </a:ext>
            </a:extLst>
          </p:cNvPr>
          <p:cNvSpPr txBox="1"/>
          <p:nvPr/>
        </p:nvSpPr>
        <p:spPr>
          <a:xfrm>
            <a:off x="8277789" y="2484345"/>
            <a:ext cx="3184537"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Use the </a:t>
            </a:r>
            <a:r>
              <a:rPr kumimoji="0" lang="en-US" sz="2000" b="0" i="0" u="sng" strike="noStrike" kern="1200" cap="none" spc="0" normalizeH="0" baseline="0" noProof="0">
                <a:ln>
                  <a:noFill/>
                </a:ln>
                <a:solidFill>
                  <a:srgbClr val="4BE8FF"/>
                </a:solidFill>
                <a:effectLst/>
                <a:uLnTx/>
                <a:uFillTx/>
                <a:latin typeface="Segoe UI"/>
                <a:ea typeface="+mn-ea"/>
                <a:cs typeface="+mn-cs"/>
                <a:hlinkClick r:id="rId3"/>
              </a:rPr>
              <a:t>Get Started Guides </a:t>
            </a:r>
            <a:r>
              <a:rPr kumimoji="0" lang="en-US" sz="2000" b="0" i="0" u="none" strike="noStrike" kern="1200" cap="none" spc="0" normalizeH="0" baseline="0" noProof="0">
                <a:ln>
                  <a:noFill/>
                </a:ln>
                <a:solidFill>
                  <a:srgbClr val="FFFFFF"/>
                </a:solidFill>
                <a:effectLst/>
                <a:uLnTx/>
                <a:uFillTx/>
                <a:latin typeface="Segoe UI"/>
                <a:ea typeface="+mn-ea"/>
                <a:cs typeface="+mn-cs"/>
              </a:rPr>
              <a:t>as your roadmap through the Cloud Adoption Framework to overcome common blockers</a:t>
            </a:r>
          </a:p>
        </p:txBody>
      </p:sp>
      <p:pic>
        <p:nvPicPr>
          <p:cNvPr id="4" name="Picture 3">
            <a:extLst>
              <a:ext uri="{FF2B5EF4-FFF2-40B4-BE49-F238E27FC236}">
                <a16:creationId xmlns:a16="http://schemas.microsoft.com/office/drawing/2014/main" id="{34371D86-5D95-42C2-818A-8D4CCCB906F2}"/>
              </a:ext>
            </a:extLst>
          </p:cNvPr>
          <p:cNvPicPr>
            <a:picLocks noChangeAspect="1"/>
          </p:cNvPicPr>
          <p:nvPr/>
        </p:nvPicPr>
        <p:blipFill>
          <a:blip r:embed="rId4"/>
          <a:stretch>
            <a:fillRect/>
          </a:stretch>
        </p:blipFill>
        <p:spPr>
          <a:xfrm>
            <a:off x="1607127" y="1426090"/>
            <a:ext cx="5986718" cy="4619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589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F0D2BA-51B4-4DD9-9879-D36C748756BD}"/>
              </a:ext>
              <a:ext uri="{C183D7F6-B498-43B3-948B-1728B52AA6E4}">
                <adec:decorative xmlns:adec="http://schemas.microsoft.com/office/drawing/2017/decorative" val="1"/>
              </a:ext>
            </a:extLst>
          </p:cNvPr>
          <p:cNvSpPr/>
          <p:nvPr/>
        </p:nvSpPr>
        <p:spPr bwMode="auto">
          <a:xfrm>
            <a:off x="-1" y="-1"/>
            <a:ext cx="12192000" cy="14279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itel 3">
            <a:extLst>
              <a:ext uri="{FF2B5EF4-FFF2-40B4-BE49-F238E27FC236}">
                <a16:creationId xmlns:a16="http://schemas.microsoft.com/office/drawing/2014/main" id="{DA0542B4-FE08-415C-97F8-13D08BD840E5}"/>
              </a:ext>
            </a:extLst>
          </p:cNvPr>
          <p:cNvSpPr>
            <a:spLocks noGrp="1"/>
          </p:cNvSpPr>
          <p:nvPr>
            <p:ph type="title"/>
          </p:nvPr>
        </p:nvSpPr>
        <p:spPr/>
        <p:txBody>
          <a:bodyPr/>
          <a:lstStyle/>
          <a:p>
            <a:r>
              <a:rPr lang="en-US" dirty="0">
                <a:solidFill>
                  <a:schemeClr val="bg1"/>
                </a:solidFill>
              </a:rPr>
              <a:t>Why become a CAF Expert?</a:t>
            </a:r>
          </a:p>
        </p:txBody>
      </p:sp>
      <p:sp>
        <p:nvSpPr>
          <p:cNvPr id="6" name="Textfeld 5">
            <a:extLst>
              <a:ext uri="{FF2B5EF4-FFF2-40B4-BE49-F238E27FC236}">
                <a16:creationId xmlns:a16="http://schemas.microsoft.com/office/drawing/2014/main" id="{4E4E238B-8EE7-4FD4-A71C-163CBF0CB1E3}"/>
              </a:ext>
            </a:extLst>
          </p:cNvPr>
          <p:cNvSpPr txBox="1"/>
          <p:nvPr/>
        </p:nvSpPr>
        <p:spPr>
          <a:xfrm>
            <a:off x="588263" y="1885167"/>
            <a:ext cx="6158225" cy="1846659"/>
          </a:xfrm>
          <a:prstGeom prst="rect">
            <a:avLst/>
          </a:prstGeom>
          <a:noFill/>
        </p:spPr>
        <p:txBody>
          <a:bodyPr wrap="square" lIns="0" tIns="0" rIns="0" bIns="0" rtlCol="0">
            <a:spAutoFit/>
          </a:bodyPr>
          <a:lstStyle/>
          <a:p>
            <a:pPr algn="l"/>
            <a:r>
              <a:rPr lang="en-US" sz="2000" dirty="0"/>
              <a:t>The Microsoft Cloud Adoption (CAF) Framework is an </a:t>
            </a:r>
            <a:r>
              <a:rPr lang="en-US" sz="2000" dirty="0">
                <a:solidFill>
                  <a:schemeClr val="accent1"/>
                </a:solidFill>
              </a:rPr>
              <a:t>iterative</a:t>
            </a:r>
            <a:r>
              <a:rPr lang="en-US" sz="2000" dirty="0"/>
              <a:t> </a:t>
            </a:r>
            <a:r>
              <a:rPr lang="en-US" sz="2000" dirty="0">
                <a:solidFill>
                  <a:schemeClr val="accent1"/>
                </a:solidFill>
              </a:rPr>
              <a:t>approach</a:t>
            </a:r>
            <a:r>
              <a:rPr lang="en-US" sz="2000" dirty="0"/>
              <a:t> to support the </a:t>
            </a:r>
            <a:r>
              <a:rPr lang="en-US" sz="2000" dirty="0">
                <a:solidFill>
                  <a:schemeClr val="accent1"/>
                </a:solidFill>
              </a:rPr>
              <a:t>digital</a:t>
            </a:r>
            <a:r>
              <a:rPr lang="en-US" sz="2000" dirty="0"/>
              <a:t> </a:t>
            </a:r>
            <a:r>
              <a:rPr lang="en-US" sz="2000" dirty="0">
                <a:solidFill>
                  <a:schemeClr val="accent1"/>
                </a:solidFill>
              </a:rPr>
              <a:t>transformation</a:t>
            </a:r>
            <a:r>
              <a:rPr lang="en-US" sz="2000" dirty="0"/>
              <a:t> </a:t>
            </a:r>
            <a:r>
              <a:rPr lang="en-US" sz="2000" dirty="0">
                <a:solidFill>
                  <a:schemeClr val="accent1"/>
                </a:solidFill>
              </a:rPr>
              <a:t>journey</a:t>
            </a:r>
            <a:r>
              <a:rPr lang="en-US" sz="2000" dirty="0"/>
              <a:t> of an organization. It gives a collection of </a:t>
            </a:r>
            <a:r>
              <a:rPr lang="en-US" sz="2000" dirty="0">
                <a:solidFill>
                  <a:schemeClr val="accent1"/>
                </a:solidFill>
              </a:rPr>
              <a:t>best</a:t>
            </a:r>
            <a:r>
              <a:rPr lang="en-US" sz="2000" dirty="0"/>
              <a:t> </a:t>
            </a:r>
            <a:r>
              <a:rPr lang="en-US" sz="2000" dirty="0">
                <a:solidFill>
                  <a:schemeClr val="accent1"/>
                </a:solidFill>
              </a:rPr>
              <a:t>practices</a:t>
            </a:r>
            <a:r>
              <a:rPr lang="en-US" sz="2000" dirty="0"/>
              <a:t>, </a:t>
            </a:r>
            <a:r>
              <a:rPr lang="en-US" sz="2000" dirty="0">
                <a:solidFill>
                  <a:schemeClr val="accent1"/>
                </a:solidFill>
              </a:rPr>
              <a:t>architectures</a:t>
            </a:r>
            <a:r>
              <a:rPr lang="en-US" sz="2000" dirty="0"/>
              <a:t> and </a:t>
            </a:r>
            <a:r>
              <a:rPr lang="en-US" sz="2000" dirty="0">
                <a:solidFill>
                  <a:schemeClr val="accent1"/>
                </a:solidFill>
              </a:rPr>
              <a:t>methodologies</a:t>
            </a:r>
            <a:r>
              <a:rPr lang="en-US" sz="2000" dirty="0"/>
              <a:t> to ensure the </a:t>
            </a:r>
            <a:r>
              <a:rPr lang="en-US" sz="2000" dirty="0">
                <a:solidFill>
                  <a:schemeClr val="accent1"/>
                </a:solidFill>
              </a:rPr>
              <a:t>integration</a:t>
            </a:r>
            <a:r>
              <a:rPr lang="en-US" sz="2000" dirty="0"/>
              <a:t> of </a:t>
            </a:r>
            <a:r>
              <a:rPr lang="en-US" sz="2000" dirty="0">
                <a:solidFill>
                  <a:schemeClr val="accent1"/>
                </a:solidFill>
              </a:rPr>
              <a:t>cloud</a:t>
            </a:r>
            <a:r>
              <a:rPr lang="en-US" sz="2000" dirty="0"/>
              <a:t> into this journey .</a:t>
            </a:r>
          </a:p>
        </p:txBody>
      </p:sp>
      <p:sp>
        <p:nvSpPr>
          <p:cNvPr id="7" name="Textfeld 6">
            <a:extLst>
              <a:ext uri="{FF2B5EF4-FFF2-40B4-BE49-F238E27FC236}">
                <a16:creationId xmlns:a16="http://schemas.microsoft.com/office/drawing/2014/main" id="{7FD4819F-F8D7-45C2-9857-8E6487C08A09}"/>
              </a:ext>
            </a:extLst>
          </p:cNvPr>
          <p:cNvSpPr txBox="1"/>
          <p:nvPr/>
        </p:nvSpPr>
        <p:spPr>
          <a:xfrm>
            <a:off x="588263" y="4638893"/>
            <a:ext cx="6158225" cy="1538883"/>
          </a:xfrm>
          <a:prstGeom prst="rect">
            <a:avLst/>
          </a:prstGeom>
          <a:noFill/>
        </p:spPr>
        <p:txBody>
          <a:bodyPr wrap="square" lIns="0" tIns="0" rIns="0" bIns="0" rtlCol="0">
            <a:spAutoFit/>
          </a:bodyPr>
          <a:lstStyle/>
          <a:p>
            <a:pPr algn="l"/>
            <a:r>
              <a:rPr lang="en-US" sz="2000" dirty="0"/>
              <a:t>Having </a:t>
            </a:r>
            <a:r>
              <a:rPr lang="en-US" sz="2000" dirty="0">
                <a:solidFill>
                  <a:schemeClr val="accent1"/>
                </a:solidFill>
              </a:rPr>
              <a:t>CAF Experts</a:t>
            </a:r>
            <a:r>
              <a:rPr lang="en-US" sz="2000" dirty="0"/>
              <a:t> in your organization enables you as a partner to become a </a:t>
            </a:r>
            <a:r>
              <a:rPr lang="en-US" sz="2000" dirty="0">
                <a:solidFill>
                  <a:schemeClr val="accent1"/>
                </a:solidFill>
              </a:rPr>
              <a:t>trusted</a:t>
            </a:r>
            <a:r>
              <a:rPr lang="en-US" sz="2000" dirty="0"/>
              <a:t> </a:t>
            </a:r>
            <a:r>
              <a:rPr lang="en-US" sz="2000" dirty="0">
                <a:solidFill>
                  <a:schemeClr val="accent1"/>
                </a:solidFill>
              </a:rPr>
              <a:t>advisor</a:t>
            </a:r>
            <a:r>
              <a:rPr lang="en-US" sz="2000" dirty="0"/>
              <a:t> for your customers on their journey to cloud. </a:t>
            </a:r>
            <a:r>
              <a:rPr lang="en-US" sz="2000" dirty="0">
                <a:solidFill>
                  <a:schemeClr val="accent1"/>
                </a:solidFill>
              </a:rPr>
              <a:t>Continuously</a:t>
            </a:r>
            <a:r>
              <a:rPr lang="en-US" sz="2000" dirty="0"/>
              <a:t> </a:t>
            </a:r>
            <a:r>
              <a:rPr lang="en-US" sz="2000" dirty="0">
                <a:solidFill>
                  <a:schemeClr val="accent1"/>
                </a:solidFill>
              </a:rPr>
              <a:t>generate</a:t>
            </a:r>
            <a:r>
              <a:rPr lang="en-US" sz="2000" dirty="0"/>
              <a:t> more </a:t>
            </a:r>
            <a:r>
              <a:rPr lang="en-US" sz="2000" dirty="0">
                <a:solidFill>
                  <a:schemeClr val="accent1"/>
                </a:solidFill>
              </a:rPr>
              <a:t>business</a:t>
            </a:r>
            <a:r>
              <a:rPr lang="en-US" sz="2000" dirty="0"/>
              <a:t> with your </a:t>
            </a:r>
            <a:r>
              <a:rPr lang="en-US" sz="2000" dirty="0">
                <a:solidFill>
                  <a:schemeClr val="accent1"/>
                </a:solidFill>
              </a:rPr>
              <a:t>customers</a:t>
            </a:r>
            <a:r>
              <a:rPr lang="en-US" sz="2000" dirty="0"/>
              <a:t> along the </a:t>
            </a:r>
            <a:r>
              <a:rPr lang="en-US" sz="2000" dirty="0">
                <a:solidFill>
                  <a:schemeClr val="accent1"/>
                </a:solidFill>
              </a:rPr>
              <a:t>iterative</a:t>
            </a:r>
            <a:r>
              <a:rPr lang="en-US" sz="2000" dirty="0"/>
              <a:t> </a:t>
            </a:r>
            <a:r>
              <a:rPr lang="en-US" sz="2000" dirty="0">
                <a:solidFill>
                  <a:schemeClr val="accent1"/>
                </a:solidFill>
              </a:rPr>
              <a:t>journey</a:t>
            </a:r>
            <a:r>
              <a:rPr lang="en-US" sz="2000" dirty="0"/>
              <a:t> of the digital transformation!</a:t>
            </a:r>
          </a:p>
        </p:txBody>
      </p:sp>
      <p:graphicFrame>
        <p:nvGraphicFramePr>
          <p:cNvPr id="8" name="Diagramm 7" descr="CAF Expert Learning path should help to guide the customers through his journey to the cloud with Bestpractice, Enterprise Scale Landing Zone, Methodologies and Architectures">
            <a:extLst>
              <a:ext uri="{FF2B5EF4-FFF2-40B4-BE49-F238E27FC236}">
                <a16:creationId xmlns:a16="http://schemas.microsoft.com/office/drawing/2014/main" id="{FDFFD9A1-86F3-4D88-8536-831139794B74}"/>
              </a:ext>
            </a:extLst>
          </p:cNvPr>
          <p:cNvGraphicFramePr/>
          <p:nvPr>
            <p:extLst>
              <p:ext uri="{D42A27DB-BD31-4B8C-83A1-F6EECF244321}">
                <p14:modId xmlns:p14="http://schemas.microsoft.com/office/powerpoint/2010/main" val="956040746"/>
              </p:ext>
            </p:extLst>
          </p:nvPr>
        </p:nvGraphicFramePr>
        <p:xfrm>
          <a:off x="5913863" y="1731552"/>
          <a:ext cx="6158225" cy="4869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2332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635E-AFCF-4305-BCAE-665DEF57115F}"/>
              </a:ext>
            </a:extLst>
          </p:cNvPr>
          <p:cNvSpPr>
            <a:spLocks noGrp="1"/>
          </p:cNvSpPr>
          <p:nvPr>
            <p:ph type="title"/>
          </p:nvPr>
        </p:nvSpPr>
        <p:spPr>
          <a:xfrm>
            <a:off x="630712" y="2875001"/>
            <a:ext cx="10780607" cy="553998"/>
          </a:xfrm>
          <a:noFill/>
        </p:spPr>
        <p:txBody>
          <a:bodyPr/>
          <a:lstStyle/>
          <a:p>
            <a:r>
              <a:rPr lang="en-US" sz="4000" dirty="0">
                <a:latin typeface="Segoe UI Semibold" panose="020B0702040204020203" pitchFamily="34" charset="0"/>
                <a:cs typeface="Segoe UI Semibold" panose="020B0702040204020203" pitchFamily="34" charset="0"/>
              </a:rPr>
              <a:t>Tools, templates, and assessments</a:t>
            </a:r>
          </a:p>
        </p:txBody>
      </p:sp>
      <p:pic>
        <p:nvPicPr>
          <p:cNvPr id="3" name="Graphic 2">
            <a:extLst>
              <a:ext uri="{FF2B5EF4-FFF2-40B4-BE49-F238E27FC236}">
                <a16:creationId xmlns:a16="http://schemas.microsoft.com/office/drawing/2014/main" id="{06ADB149-29F2-6745-B19F-61AD74D6B8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10335" y="52387"/>
            <a:ext cx="3400425" cy="6753225"/>
          </a:xfrm>
          <a:prstGeom prst="rect">
            <a:avLst/>
          </a:prstGeom>
        </p:spPr>
      </p:pic>
    </p:spTree>
    <p:extLst>
      <p:ext uri="{BB962C8B-B14F-4D97-AF65-F5344CB8AC3E}">
        <p14:creationId xmlns:p14="http://schemas.microsoft.com/office/powerpoint/2010/main" val="37493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03529-7732-4279-87B0-B0C73067434B}"/>
              </a:ext>
            </a:extLst>
          </p:cNvPr>
          <p:cNvSpPr/>
          <p:nvPr/>
        </p:nvSpPr>
        <p:spPr bwMode="auto">
          <a:xfrm>
            <a:off x="716454" y="1356480"/>
            <a:ext cx="2568747"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mn-lt"/>
                <a:cs typeface="Segoe UI Semibold"/>
              </a:rPr>
              <a:t>Define strategy</a:t>
            </a:r>
          </a:p>
        </p:txBody>
      </p:sp>
      <p:sp>
        <p:nvSpPr>
          <p:cNvPr id="6" name="Rectangle 5">
            <a:extLst>
              <a:ext uri="{FF2B5EF4-FFF2-40B4-BE49-F238E27FC236}">
                <a16:creationId xmlns:a16="http://schemas.microsoft.com/office/drawing/2014/main" id="{E9502273-E5F0-424D-9912-3F0FBE7421CF}"/>
              </a:ext>
            </a:extLst>
          </p:cNvPr>
          <p:cNvSpPr/>
          <p:nvPr/>
        </p:nvSpPr>
        <p:spPr bwMode="auto">
          <a:xfrm>
            <a:off x="3670025" y="1377204"/>
            <a:ext cx="2422686"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Plan</a:t>
            </a: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A39BB3C3-0C04-44BA-AFB7-DBB4651845C3}"/>
              </a:ext>
            </a:extLst>
          </p:cNvPr>
          <p:cNvSpPr/>
          <p:nvPr/>
        </p:nvSpPr>
        <p:spPr bwMode="auto">
          <a:xfrm>
            <a:off x="6601349" y="1355728"/>
            <a:ext cx="2537255" cy="690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Ready</a:t>
            </a:r>
          </a:p>
        </p:txBody>
      </p:sp>
      <p:sp>
        <p:nvSpPr>
          <p:cNvPr id="10" name="Rectangle 9">
            <a:extLst>
              <a:ext uri="{FF2B5EF4-FFF2-40B4-BE49-F238E27FC236}">
                <a16:creationId xmlns:a16="http://schemas.microsoft.com/office/drawing/2014/main" id="{ADB69D5A-E8F6-4E3C-8D66-7DD7A23A303B}"/>
              </a:ext>
            </a:extLst>
          </p:cNvPr>
          <p:cNvSpPr/>
          <p:nvPr/>
        </p:nvSpPr>
        <p:spPr bwMode="auto">
          <a:xfrm>
            <a:off x="9469120" y="1320296"/>
            <a:ext cx="921195" cy="4813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Adopt</a:t>
            </a:r>
          </a:p>
        </p:txBody>
      </p:sp>
      <p:sp>
        <p:nvSpPr>
          <p:cNvPr id="12" name="Rectangle 11">
            <a:extLst>
              <a:ext uri="{FF2B5EF4-FFF2-40B4-BE49-F238E27FC236}">
                <a16:creationId xmlns:a16="http://schemas.microsoft.com/office/drawing/2014/main" id="{C6C3821B-9749-48B0-B150-EE9AA127A349}"/>
              </a:ext>
            </a:extLst>
          </p:cNvPr>
          <p:cNvSpPr/>
          <p:nvPr/>
        </p:nvSpPr>
        <p:spPr bwMode="auto">
          <a:xfrm>
            <a:off x="5154731" y="3598295"/>
            <a:ext cx="2400824" cy="440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Govern</a:t>
            </a:r>
          </a:p>
        </p:txBody>
      </p:sp>
      <p:sp>
        <p:nvSpPr>
          <p:cNvPr id="14" name="Rectangle 13">
            <a:extLst>
              <a:ext uri="{FF2B5EF4-FFF2-40B4-BE49-F238E27FC236}">
                <a16:creationId xmlns:a16="http://schemas.microsoft.com/office/drawing/2014/main" id="{3D9DCA2A-C2EB-4ED0-9D40-04C4CEDF94B1}"/>
              </a:ext>
            </a:extLst>
          </p:cNvPr>
          <p:cNvSpPr/>
          <p:nvPr/>
        </p:nvSpPr>
        <p:spPr bwMode="auto">
          <a:xfrm>
            <a:off x="8624872" y="3576021"/>
            <a:ext cx="1291357" cy="470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4BE8FF"/>
                </a:solidFill>
                <a:effectLst/>
                <a:uLnTx/>
                <a:uFillTx/>
                <a:latin typeface="Segoe UI Semibold"/>
                <a:ea typeface="Segoe UI" pitchFamily="34" charset="0"/>
                <a:cs typeface="Segoe UI" pitchFamily="34" charset="0"/>
              </a:rPr>
              <a:t>Manage</a:t>
            </a:r>
          </a:p>
        </p:txBody>
      </p:sp>
      <p:cxnSp>
        <p:nvCxnSpPr>
          <p:cNvPr id="16" name="Straight Connector 15">
            <a:extLst>
              <a:ext uri="{FF2B5EF4-FFF2-40B4-BE49-F238E27FC236}">
                <a16:creationId xmlns:a16="http://schemas.microsoft.com/office/drawing/2014/main" id="{D4BC202F-D171-422D-8C3F-4BDCD148C750}"/>
              </a:ext>
            </a:extLst>
          </p:cNvPr>
          <p:cNvCxnSpPr>
            <a:cxnSpLocks/>
          </p:cNvCxnSpPr>
          <p:nvPr/>
        </p:nvCxnSpPr>
        <p:spPr>
          <a:xfrm>
            <a:off x="6233679" y="3872283"/>
            <a:ext cx="1796659" cy="17219"/>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descr="file, paper, sheet">
            <a:extLst>
              <a:ext uri="{FF2B5EF4-FFF2-40B4-BE49-F238E27FC236}">
                <a16:creationId xmlns:a16="http://schemas.microsoft.com/office/drawing/2014/main" id="{B1041099-5BF0-4E40-870D-703C5BCD7059}"/>
              </a:ext>
            </a:extLst>
          </p:cNvPr>
          <p:cNvGrpSpPr/>
          <p:nvPr/>
        </p:nvGrpSpPr>
        <p:grpSpPr>
          <a:xfrm>
            <a:off x="3341724" y="1397978"/>
            <a:ext cx="297717" cy="369003"/>
            <a:chOff x="8018464" y="4649789"/>
            <a:chExt cx="225425" cy="279400"/>
          </a:xfrm>
        </p:grpSpPr>
        <p:sp>
          <p:nvSpPr>
            <p:cNvPr id="18" name="Freeform 88">
              <a:extLst>
                <a:ext uri="{FF2B5EF4-FFF2-40B4-BE49-F238E27FC236}">
                  <a16:creationId xmlns:a16="http://schemas.microsoft.com/office/drawing/2014/main" id="{CE5F143C-A8C3-4C5D-B4E9-3C866FA057B4}"/>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89">
              <a:extLst>
                <a:ext uri="{FF2B5EF4-FFF2-40B4-BE49-F238E27FC236}">
                  <a16:creationId xmlns:a16="http://schemas.microsoft.com/office/drawing/2014/main" id="{1581A7E1-0993-41EC-BB5E-DE7EAF977574}"/>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0" name="Line 90">
              <a:extLst>
                <a:ext uri="{FF2B5EF4-FFF2-40B4-BE49-F238E27FC236}">
                  <a16:creationId xmlns:a16="http://schemas.microsoft.com/office/drawing/2014/main" id="{A41FE599-5D85-4CB3-94A5-E6A1C274F94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1" name="Line 91">
              <a:extLst>
                <a:ext uri="{FF2B5EF4-FFF2-40B4-BE49-F238E27FC236}">
                  <a16:creationId xmlns:a16="http://schemas.microsoft.com/office/drawing/2014/main" id="{1FA1DFEE-56DB-40E7-B231-FFE792B86B4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152" descr="check, approve">
            <a:extLst>
              <a:ext uri="{FF2B5EF4-FFF2-40B4-BE49-F238E27FC236}">
                <a16:creationId xmlns:a16="http://schemas.microsoft.com/office/drawing/2014/main" id="{39289145-F79F-4C1D-A14E-A2C75AD69C1C}"/>
              </a:ext>
            </a:extLst>
          </p:cNvPr>
          <p:cNvGrpSpPr>
            <a:grpSpLocks noChangeAspect="1"/>
          </p:cNvGrpSpPr>
          <p:nvPr/>
        </p:nvGrpSpPr>
        <p:grpSpPr bwMode="auto">
          <a:xfrm>
            <a:off x="6150570" y="1373792"/>
            <a:ext cx="453181" cy="451611"/>
            <a:chOff x="4560" y="2506"/>
            <a:chExt cx="289" cy="288"/>
          </a:xfrm>
        </p:grpSpPr>
        <p:sp>
          <p:nvSpPr>
            <p:cNvPr id="24" name="AutoShape 151">
              <a:extLst>
                <a:ext uri="{FF2B5EF4-FFF2-40B4-BE49-F238E27FC236}">
                  <a16:creationId xmlns:a16="http://schemas.microsoft.com/office/drawing/2014/main" id="{F0D9CB68-12D6-4B58-A815-3C335A9CFBFF}"/>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5" name="Oval 153">
              <a:extLst>
                <a:ext uri="{FF2B5EF4-FFF2-40B4-BE49-F238E27FC236}">
                  <a16:creationId xmlns:a16="http://schemas.microsoft.com/office/drawing/2014/main" id="{87BEF937-C708-4968-AD6F-E75E506E5489}"/>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360D029D-1259-4232-9F6C-B314F90631C2}"/>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55">
              <a:extLst>
                <a:ext uri="{FF2B5EF4-FFF2-40B4-BE49-F238E27FC236}">
                  <a16:creationId xmlns:a16="http://schemas.microsoft.com/office/drawing/2014/main" id="{214F9D8A-1B6E-43A2-9878-CA15510EE476}"/>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56">
              <a:extLst>
                <a:ext uri="{FF2B5EF4-FFF2-40B4-BE49-F238E27FC236}">
                  <a16:creationId xmlns:a16="http://schemas.microsoft.com/office/drawing/2014/main" id="{B992483D-5283-4678-9E25-4DCCBBE451D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157">
              <a:extLst>
                <a:ext uri="{FF2B5EF4-FFF2-40B4-BE49-F238E27FC236}">
                  <a16:creationId xmlns:a16="http://schemas.microsoft.com/office/drawing/2014/main" id="{1001D2E5-08AD-45C3-940F-A0B27A0698F7}"/>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58">
              <a:extLst>
                <a:ext uri="{FF2B5EF4-FFF2-40B4-BE49-F238E27FC236}">
                  <a16:creationId xmlns:a16="http://schemas.microsoft.com/office/drawing/2014/main" id="{E2B1DC7C-1FD4-441E-AF2F-E93C468DC6A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59">
              <a:extLst>
                <a:ext uri="{FF2B5EF4-FFF2-40B4-BE49-F238E27FC236}">
                  <a16:creationId xmlns:a16="http://schemas.microsoft.com/office/drawing/2014/main" id="{D3280CFE-64AD-48BE-8D96-B10B768D144D}"/>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160">
              <a:extLst>
                <a:ext uri="{FF2B5EF4-FFF2-40B4-BE49-F238E27FC236}">
                  <a16:creationId xmlns:a16="http://schemas.microsoft.com/office/drawing/2014/main" id="{0D855CAA-1F77-48E6-BB4D-7EFD7FE57D86}"/>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161">
              <a:extLst>
                <a:ext uri="{FF2B5EF4-FFF2-40B4-BE49-F238E27FC236}">
                  <a16:creationId xmlns:a16="http://schemas.microsoft.com/office/drawing/2014/main" id="{68882FFD-6CAC-483C-94DF-4C1D7769BFAD}"/>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162">
              <a:extLst>
                <a:ext uri="{FF2B5EF4-FFF2-40B4-BE49-F238E27FC236}">
                  <a16:creationId xmlns:a16="http://schemas.microsoft.com/office/drawing/2014/main" id="{A127C54A-EDD2-494F-9059-D7849FF8D929}"/>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0" name="Graphic 397" descr="deposit, pricing import">
            <a:extLst>
              <a:ext uri="{FF2B5EF4-FFF2-40B4-BE49-F238E27FC236}">
                <a16:creationId xmlns:a16="http://schemas.microsoft.com/office/drawing/2014/main" id="{C634B03B-78F8-47CD-B464-DDB0E3C6F424}"/>
              </a:ext>
            </a:extLst>
          </p:cNvPr>
          <p:cNvGrpSpPr/>
          <p:nvPr/>
        </p:nvGrpSpPr>
        <p:grpSpPr>
          <a:xfrm>
            <a:off x="9102853" y="1385690"/>
            <a:ext cx="371515" cy="371771"/>
            <a:chOff x="1698211" y="3041569"/>
            <a:chExt cx="417847" cy="418136"/>
          </a:xfrm>
        </p:grpSpPr>
        <p:sp>
          <p:nvSpPr>
            <p:cNvPr id="37" name="Freeform: Shape 36">
              <a:extLst>
                <a:ext uri="{FF2B5EF4-FFF2-40B4-BE49-F238E27FC236}">
                  <a16:creationId xmlns:a16="http://schemas.microsoft.com/office/drawing/2014/main" id="{8D006E74-045B-45EB-A3EC-214B23736F37}"/>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650473B8-0A2C-4D78-84D6-A0D1438A594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B64419E-00F8-4D26-AEF3-B281E8D6CC16}"/>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government">
            <a:extLst>
              <a:ext uri="{FF2B5EF4-FFF2-40B4-BE49-F238E27FC236}">
                <a16:creationId xmlns:a16="http://schemas.microsoft.com/office/drawing/2014/main" id="{BC64C5F2-E46A-4065-87CD-98B9490806D8}"/>
              </a:ext>
            </a:extLst>
          </p:cNvPr>
          <p:cNvGrpSpPr/>
          <p:nvPr/>
        </p:nvGrpSpPr>
        <p:grpSpPr>
          <a:xfrm>
            <a:off x="4686659" y="3587251"/>
            <a:ext cx="344984" cy="351541"/>
            <a:chOff x="5845334" y="4295775"/>
            <a:chExt cx="584835" cy="595951"/>
          </a:xfrm>
        </p:grpSpPr>
        <p:sp>
          <p:nvSpPr>
            <p:cNvPr id="42" name="Freeform 5">
              <a:extLst>
                <a:ext uri="{FF2B5EF4-FFF2-40B4-BE49-F238E27FC236}">
                  <a16:creationId xmlns:a16="http://schemas.microsoft.com/office/drawing/2014/main" id="{5DDC7178-0A58-4023-BE18-315C2507CF9E}"/>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14E3A928-E00B-465C-B937-F6306313412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grpSp>
      <p:grpSp>
        <p:nvGrpSpPr>
          <p:cNvPr id="77" name="Group 76" descr="test">
            <a:extLst>
              <a:ext uri="{FF2B5EF4-FFF2-40B4-BE49-F238E27FC236}">
                <a16:creationId xmlns:a16="http://schemas.microsoft.com/office/drawing/2014/main" id="{E4C2FDD3-45BB-4B6C-BE99-DD06228AF243}"/>
              </a:ext>
            </a:extLst>
          </p:cNvPr>
          <p:cNvGrpSpPr/>
          <p:nvPr/>
        </p:nvGrpSpPr>
        <p:grpSpPr>
          <a:xfrm>
            <a:off x="8240200" y="3649266"/>
            <a:ext cx="333634" cy="333622"/>
            <a:chOff x="4486289" y="2163470"/>
            <a:chExt cx="406192" cy="406193"/>
          </a:xfrm>
        </p:grpSpPr>
        <p:sp>
          <p:nvSpPr>
            <p:cNvPr id="46" name="Rectangle 251">
              <a:extLst>
                <a:ext uri="{FF2B5EF4-FFF2-40B4-BE49-F238E27FC236}">
                  <a16:creationId xmlns:a16="http://schemas.microsoft.com/office/drawing/2014/main" id="{1B70FDA9-54F8-4A32-AB6B-5A2FA5AF94D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7" name="Rectangle 252">
              <a:extLst>
                <a:ext uri="{FF2B5EF4-FFF2-40B4-BE49-F238E27FC236}">
                  <a16:creationId xmlns:a16="http://schemas.microsoft.com/office/drawing/2014/main" id="{7D28CC45-FB2E-45D1-BF66-D605920F3AC1}"/>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253">
              <a:extLst>
                <a:ext uri="{FF2B5EF4-FFF2-40B4-BE49-F238E27FC236}">
                  <a16:creationId xmlns:a16="http://schemas.microsoft.com/office/drawing/2014/main" id="{BA89D3EA-BB4A-4AC7-8B0F-034DD10288B3}"/>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49" name="Rectangle 254">
              <a:extLst>
                <a:ext uri="{FF2B5EF4-FFF2-40B4-BE49-F238E27FC236}">
                  <a16:creationId xmlns:a16="http://schemas.microsoft.com/office/drawing/2014/main" id="{693B0829-4CEB-42D7-BBB7-4A9197BA7BD1}"/>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0" name="Rectangle 255">
              <a:extLst>
                <a:ext uri="{FF2B5EF4-FFF2-40B4-BE49-F238E27FC236}">
                  <a16:creationId xmlns:a16="http://schemas.microsoft.com/office/drawing/2014/main" id="{32B0480E-ACFE-4C7E-916B-F2788CFE7EF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1" name="Rectangle 256">
              <a:extLst>
                <a:ext uri="{FF2B5EF4-FFF2-40B4-BE49-F238E27FC236}">
                  <a16:creationId xmlns:a16="http://schemas.microsoft.com/office/drawing/2014/main" id="{F2EB1A47-CAA6-4F51-87F1-52534AD3C1D6}"/>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257">
              <a:extLst>
                <a:ext uri="{FF2B5EF4-FFF2-40B4-BE49-F238E27FC236}">
                  <a16:creationId xmlns:a16="http://schemas.microsoft.com/office/drawing/2014/main" id="{D5093088-E696-4C8A-9C17-39295C88FD80}"/>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3" name="Rectangle 258">
              <a:extLst>
                <a:ext uri="{FF2B5EF4-FFF2-40B4-BE49-F238E27FC236}">
                  <a16:creationId xmlns:a16="http://schemas.microsoft.com/office/drawing/2014/main" id="{6079D386-FADF-4357-9DE0-3055A72F83AA}"/>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4" name="Rectangle 259">
              <a:extLst>
                <a:ext uri="{FF2B5EF4-FFF2-40B4-BE49-F238E27FC236}">
                  <a16:creationId xmlns:a16="http://schemas.microsoft.com/office/drawing/2014/main" id="{51BE9835-AB6C-4AC9-93FF-31C11695E201}"/>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5" name="Rectangle 260">
              <a:extLst>
                <a:ext uri="{FF2B5EF4-FFF2-40B4-BE49-F238E27FC236}">
                  <a16:creationId xmlns:a16="http://schemas.microsoft.com/office/drawing/2014/main" id="{0E8EEED9-B9E3-4EFD-AF24-7BBBE558A286}"/>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6" name="Rectangle 261">
              <a:extLst>
                <a:ext uri="{FF2B5EF4-FFF2-40B4-BE49-F238E27FC236}">
                  <a16:creationId xmlns:a16="http://schemas.microsoft.com/office/drawing/2014/main" id="{1E9EBCF6-2131-4830-BB98-50197799CAD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7" name="Rectangle 262">
              <a:extLst>
                <a:ext uri="{FF2B5EF4-FFF2-40B4-BE49-F238E27FC236}">
                  <a16:creationId xmlns:a16="http://schemas.microsoft.com/office/drawing/2014/main" id="{E1FC9DE7-8A34-4834-97D4-8E64044EDDE2}"/>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8" name="Rectangle 263">
              <a:extLst>
                <a:ext uri="{FF2B5EF4-FFF2-40B4-BE49-F238E27FC236}">
                  <a16:creationId xmlns:a16="http://schemas.microsoft.com/office/drawing/2014/main" id="{F5711BB8-43CB-4331-8E7B-4123BCBCE504}"/>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Rectangle 264">
              <a:extLst>
                <a:ext uri="{FF2B5EF4-FFF2-40B4-BE49-F238E27FC236}">
                  <a16:creationId xmlns:a16="http://schemas.microsoft.com/office/drawing/2014/main" id="{CC48AAC3-2419-431A-B3D1-BA1F58B88C92}"/>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0" name="Rectangle 265">
              <a:extLst>
                <a:ext uri="{FF2B5EF4-FFF2-40B4-BE49-F238E27FC236}">
                  <a16:creationId xmlns:a16="http://schemas.microsoft.com/office/drawing/2014/main" id="{9F894B53-48E7-44BE-926A-D1B6053130F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266">
              <a:extLst>
                <a:ext uri="{FF2B5EF4-FFF2-40B4-BE49-F238E27FC236}">
                  <a16:creationId xmlns:a16="http://schemas.microsoft.com/office/drawing/2014/main" id="{65764CFA-15F5-4CBB-9F7C-61A824606693}"/>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ectangle 267">
              <a:extLst>
                <a:ext uri="{FF2B5EF4-FFF2-40B4-BE49-F238E27FC236}">
                  <a16:creationId xmlns:a16="http://schemas.microsoft.com/office/drawing/2014/main" id="{7E8C28E3-A567-4642-B12E-B418CF246DF1}"/>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ectangle 268">
              <a:extLst>
                <a:ext uri="{FF2B5EF4-FFF2-40B4-BE49-F238E27FC236}">
                  <a16:creationId xmlns:a16="http://schemas.microsoft.com/office/drawing/2014/main" id="{258A0317-5D0C-4AF5-B525-E6A18B71BE70}"/>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4" name="Rectangle 269">
              <a:extLst>
                <a:ext uri="{FF2B5EF4-FFF2-40B4-BE49-F238E27FC236}">
                  <a16:creationId xmlns:a16="http://schemas.microsoft.com/office/drawing/2014/main" id="{63D984DB-3E17-4132-91A6-6849E0881264}"/>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270">
              <a:extLst>
                <a:ext uri="{FF2B5EF4-FFF2-40B4-BE49-F238E27FC236}">
                  <a16:creationId xmlns:a16="http://schemas.microsoft.com/office/drawing/2014/main" id="{B5F31DC2-BED2-4449-9533-B9BAFA47D1B1}"/>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271">
              <a:extLst>
                <a:ext uri="{FF2B5EF4-FFF2-40B4-BE49-F238E27FC236}">
                  <a16:creationId xmlns:a16="http://schemas.microsoft.com/office/drawing/2014/main" id="{933B495B-26B3-417F-80C8-702472039120}"/>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Rectangle 272">
              <a:extLst>
                <a:ext uri="{FF2B5EF4-FFF2-40B4-BE49-F238E27FC236}">
                  <a16:creationId xmlns:a16="http://schemas.microsoft.com/office/drawing/2014/main" id="{180EB2FB-5674-4C11-B8F1-5B15BA8554B3}"/>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273">
              <a:extLst>
                <a:ext uri="{FF2B5EF4-FFF2-40B4-BE49-F238E27FC236}">
                  <a16:creationId xmlns:a16="http://schemas.microsoft.com/office/drawing/2014/main" id="{E01A6A27-7B13-4FCF-9089-4B533995931B}"/>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274">
              <a:extLst>
                <a:ext uri="{FF2B5EF4-FFF2-40B4-BE49-F238E27FC236}">
                  <a16:creationId xmlns:a16="http://schemas.microsoft.com/office/drawing/2014/main" id="{FE1353F9-E8A2-4B24-8543-D5845807DEB0}"/>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0" name="Rectangle 275">
              <a:extLst>
                <a:ext uri="{FF2B5EF4-FFF2-40B4-BE49-F238E27FC236}">
                  <a16:creationId xmlns:a16="http://schemas.microsoft.com/office/drawing/2014/main" id="{F5993370-F170-4716-B606-594013DF30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1" name="Rectangle 276">
              <a:extLst>
                <a:ext uri="{FF2B5EF4-FFF2-40B4-BE49-F238E27FC236}">
                  <a16:creationId xmlns:a16="http://schemas.microsoft.com/office/drawing/2014/main" id="{0AD23A72-EC37-445F-BDA5-694AB2E4CF20}"/>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2" name="Rectangle 277">
              <a:extLst>
                <a:ext uri="{FF2B5EF4-FFF2-40B4-BE49-F238E27FC236}">
                  <a16:creationId xmlns:a16="http://schemas.microsoft.com/office/drawing/2014/main" id="{D94BFD5E-580E-467A-A5D0-C6B0BC22A965}"/>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278">
              <a:extLst>
                <a:ext uri="{FF2B5EF4-FFF2-40B4-BE49-F238E27FC236}">
                  <a16:creationId xmlns:a16="http://schemas.microsoft.com/office/drawing/2014/main" id="{07313FED-1EF8-4C5F-8EB4-167796F28EE5}"/>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4" name="Rectangle 279">
              <a:extLst>
                <a:ext uri="{FF2B5EF4-FFF2-40B4-BE49-F238E27FC236}">
                  <a16:creationId xmlns:a16="http://schemas.microsoft.com/office/drawing/2014/main" id="{1EACA0C4-C03D-4262-A6E0-E87A191245AF}"/>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5" name="Rectangle 280">
              <a:extLst>
                <a:ext uri="{FF2B5EF4-FFF2-40B4-BE49-F238E27FC236}">
                  <a16:creationId xmlns:a16="http://schemas.microsoft.com/office/drawing/2014/main" id="{93DC8709-3F43-4383-826C-A7D0257AB738}"/>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281">
              <a:extLst>
                <a:ext uri="{FF2B5EF4-FFF2-40B4-BE49-F238E27FC236}">
                  <a16:creationId xmlns:a16="http://schemas.microsoft.com/office/drawing/2014/main" id="{FCC37A82-9236-4AD7-9738-B938B514A67C}"/>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69D7FAD-D7CA-43B1-BFF8-0892675C16A7}"/>
              </a:ext>
            </a:extLst>
          </p:cNvPr>
          <p:cNvGrpSpPr/>
          <p:nvPr/>
        </p:nvGrpSpPr>
        <p:grpSpPr>
          <a:xfrm>
            <a:off x="234638" y="1440806"/>
            <a:ext cx="463709" cy="325216"/>
            <a:chOff x="14373741" y="5761210"/>
            <a:chExt cx="463775" cy="325266"/>
          </a:xfrm>
        </p:grpSpPr>
        <p:sp>
          <p:nvSpPr>
            <p:cNvPr id="79" name="Rectangle 932">
              <a:extLst>
                <a:ext uri="{FF2B5EF4-FFF2-40B4-BE49-F238E27FC236}">
                  <a16:creationId xmlns:a16="http://schemas.microsoft.com/office/drawing/2014/main" id="{434625C4-EF5C-4EF5-BF17-924B903D31B6}"/>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933">
              <a:extLst>
                <a:ext uri="{FF2B5EF4-FFF2-40B4-BE49-F238E27FC236}">
                  <a16:creationId xmlns:a16="http://schemas.microsoft.com/office/drawing/2014/main" id="{F8E25A36-9287-45C8-A47F-46B66F683858}"/>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934">
              <a:extLst>
                <a:ext uri="{FF2B5EF4-FFF2-40B4-BE49-F238E27FC236}">
                  <a16:creationId xmlns:a16="http://schemas.microsoft.com/office/drawing/2014/main" id="{FF6A6DD9-FFE4-4BD6-BF76-CC5606F4F2D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2" name="Rectangle 935">
              <a:extLst>
                <a:ext uri="{FF2B5EF4-FFF2-40B4-BE49-F238E27FC236}">
                  <a16:creationId xmlns:a16="http://schemas.microsoft.com/office/drawing/2014/main" id="{9F803819-9880-40BE-B956-A20D10B55198}"/>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3" name="Rectangle 936">
              <a:extLst>
                <a:ext uri="{FF2B5EF4-FFF2-40B4-BE49-F238E27FC236}">
                  <a16:creationId xmlns:a16="http://schemas.microsoft.com/office/drawing/2014/main" id="{70568426-0273-4604-943A-96B2E773C946}"/>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937">
              <a:extLst>
                <a:ext uri="{FF2B5EF4-FFF2-40B4-BE49-F238E27FC236}">
                  <a16:creationId xmlns:a16="http://schemas.microsoft.com/office/drawing/2014/main" id="{92B42F62-1F43-4BD5-9BA2-1BCA36A59789}"/>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938">
              <a:extLst>
                <a:ext uri="{FF2B5EF4-FFF2-40B4-BE49-F238E27FC236}">
                  <a16:creationId xmlns:a16="http://schemas.microsoft.com/office/drawing/2014/main" id="{581CA41D-6324-4E99-8C92-383AAAB7B372}"/>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6" name="Rectangle 939">
              <a:extLst>
                <a:ext uri="{FF2B5EF4-FFF2-40B4-BE49-F238E27FC236}">
                  <a16:creationId xmlns:a16="http://schemas.microsoft.com/office/drawing/2014/main" id="{1895F2B6-F40B-4345-A82F-D5A1DCCC729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940">
              <a:extLst>
                <a:ext uri="{FF2B5EF4-FFF2-40B4-BE49-F238E27FC236}">
                  <a16:creationId xmlns:a16="http://schemas.microsoft.com/office/drawing/2014/main" id="{668C4240-A6FA-404C-9C96-3DAAD685E4B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941">
              <a:extLst>
                <a:ext uri="{FF2B5EF4-FFF2-40B4-BE49-F238E27FC236}">
                  <a16:creationId xmlns:a16="http://schemas.microsoft.com/office/drawing/2014/main" id="{F340F98A-87AC-4521-9C6F-CD89E85CA7A4}"/>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942">
              <a:extLst>
                <a:ext uri="{FF2B5EF4-FFF2-40B4-BE49-F238E27FC236}">
                  <a16:creationId xmlns:a16="http://schemas.microsoft.com/office/drawing/2014/main" id="{6EA7410A-5CBB-47B4-8016-925646A56E7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0" name="Rectangle 943">
              <a:extLst>
                <a:ext uri="{FF2B5EF4-FFF2-40B4-BE49-F238E27FC236}">
                  <a16:creationId xmlns:a16="http://schemas.microsoft.com/office/drawing/2014/main" id="{66E15794-5FD8-4561-9B88-6093C2EF1D26}"/>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1" name="Rectangle 944" descr="component solutions">
              <a:extLst>
                <a:ext uri="{FF2B5EF4-FFF2-40B4-BE49-F238E27FC236}">
                  <a16:creationId xmlns:a16="http://schemas.microsoft.com/office/drawing/2014/main" id="{EE597636-7F31-4D3F-B35F-5F2328EF88E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945">
              <a:extLst>
                <a:ext uri="{FF2B5EF4-FFF2-40B4-BE49-F238E27FC236}">
                  <a16:creationId xmlns:a16="http://schemas.microsoft.com/office/drawing/2014/main" id="{4F11596F-7535-4DE1-B9EC-ED3FF3C6EE26}"/>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946">
              <a:extLst>
                <a:ext uri="{FF2B5EF4-FFF2-40B4-BE49-F238E27FC236}">
                  <a16:creationId xmlns:a16="http://schemas.microsoft.com/office/drawing/2014/main" id="{99DAAC17-7294-485B-A21C-5DB3A2BE8B27}"/>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947">
              <a:extLst>
                <a:ext uri="{FF2B5EF4-FFF2-40B4-BE49-F238E27FC236}">
                  <a16:creationId xmlns:a16="http://schemas.microsoft.com/office/drawing/2014/main" id="{1458579D-E141-4943-8B7C-ED89B0FFCC80}"/>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088CAAB9-22A6-4D31-ADA4-E332AA6C6DC4}"/>
              </a:ext>
            </a:extLst>
          </p:cNvPr>
          <p:cNvSpPr txBox="1">
            <a:spLocks/>
          </p:cNvSpPr>
          <p:nvPr/>
        </p:nvSpPr>
        <p:spPr>
          <a:xfrm>
            <a:off x="461856" y="347939"/>
            <a:ext cx="770723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sp>
        <p:nvSpPr>
          <p:cNvPr id="99" name="TextBox 98">
            <a:extLst>
              <a:ext uri="{FF2B5EF4-FFF2-40B4-BE49-F238E27FC236}">
                <a16:creationId xmlns:a16="http://schemas.microsoft.com/office/drawing/2014/main" id="{46657DC6-A483-41CD-82C3-8ACBD2FA2046}"/>
              </a:ext>
            </a:extLst>
          </p:cNvPr>
          <p:cNvSpPr txBox="1"/>
          <p:nvPr/>
        </p:nvSpPr>
        <p:spPr>
          <a:xfrm>
            <a:off x="872905" y="1884288"/>
            <a:ext cx="2280363" cy="954107"/>
          </a:xfrm>
          <a:prstGeom prst="rect">
            <a:avLst/>
          </a:prstGeom>
          <a:noFill/>
        </p:spPr>
        <p:txBody>
          <a:bodyPr wrap="square" anchor="t">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a:hlinkClick r:id="rId3">
                  <a:extLst>
                    <a:ext uri="{A12FA001-AC4F-418D-AE19-62706E023703}">
                      <ahyp:hlinkClr xmlns:ahyp="http://schemas.microsoft.com/office/drawing/2018/hyperlinkcolor" val="tx"/>
                    </a:ext>
                  </a:extLst>
                </a:hlinkClick>
              </a:rPr>
              <a:t>Cloud journey tracker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sng" strike="noStrike" kern="1200" cap="none" spc="0" normalizeH="0" baseline="0" noProof="0">
                <a:ln>
                  <a:noFill/>
                </a:ln>
                <a:solidFill>
                  <a:prstClr val="white"/>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Business outcome template</a:t>
            </a:r>
            <a:endParaRPr kumimoji="0" lang="en-US" sz="1200" b="0" i="0" u="none" strike="noStrike" kern="1200" cap="none" spc="0" normalizeH="0" baseline="0" noProof="0">
              <a:ln>
                <a:noFill/>
              </a:ln>
              <a:solidFill>
                <a:prstClr val="white"/>
              </a:solidFill>
              <a:effectLst/>
              <a:uLnTx/>
              <a:uFillTx/>
              <a:latin typeface="Segoe UI"/>
              <a:ea typeface="+mn-ea"/>
              <a:cs typeface="Segoe UI"/>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2991307C-9B20-442B-9B18-7D5D7B8D169A}"/>
              </a:ext>
            </a:extLst>
          </p:cNvPr>
          <p:cNvSpPr txBox="1"/>
          <p:nvPr/>
        </p:nvSpPr>
        <p:spPr>
          <a:xfrm>
            <a:off x="3873136" y="1872929"/>
            <a:ext cx="2736332" cy="954107"/>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Azure DevOps demo generator</a:t>
            </a: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Cloud adoption plan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79891805-04B4-4BD3-A491-D2DEB1CB60A0}"/>
              </a:ext>
            </a:extLst>
          </p:cNvPr>
          <p:cNvSpPr txBox="1"/>
          <p:nvPr/>
        </p:nvSpPr>
        <p:spPr>
          <a:xfrm>
            <a:off x="6814033" y="1835382"/>
            <a:ext cx="2432611" cy="1477328"/>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Azure setup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 action="ppaction://noaction">
                  <a:extLst>
                    <a:ext uri="{A12FA001-AC4F-418D-AE19-62706E023703}">
                      <ahyp:hlinkClr xmlns:ahyp="http://schemas.microsoft.com/office/drawing/2018/hyperlinkcolor" val="tx"/>
                    </a:ext>
                  </a:extLst>
                </a:hlinkClick>
              </a:rPr>
              <a:t>Readiness checklist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Naming and tagging tracking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Landing zone blueprints</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E302BF71-DD69-49A3-8B4E-5FBA6B001DC1}"/>
              </a:ext>
            </a:extLst>
          </p:cNvPr>
          <p:cNvSpPr txBox="1"/>
          <p:nvPr/>
        </p:nvSpPr>
        <p:spPr>
          <a:xfrm>
            <a:off x="9673256" y="1801611"/>
            <a:ext cx="2432611" cy="1477328"/>
          </a:xfrm>
          <a:prstGeom prst="rect">
            <a:avLst/>
          </a:prstGeom>
          <a:noFill/>
        </p:spPr>
        <p:txBody>
          <a:bodyPr wrap="square">
            <a:spAutoFit/>
          </a:bodyPr>
          <a:lstStyle/>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Strategic migration assessment and readiness tool (SMART)</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Azure migration guide</a:t>
            </a:r>
            <a:endParaRPr kumimoji="0" lang="en-US" sz="12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293" rtl="0" eaLnBrk="1" fontAlgn="base"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13">
                  <a:extLst>
                    <a:ext uri="{A12FA001-AC4F-418D-AE19-62706E023703}">
                      <ahyp:hlinkClr xmlns:ahyp="http://schemas.microsoft.com/office/drawing/2018/hyperlinkcolor" val="tx"/>
                    </a:ext>
                  </a:extLst>
                </a:hlinkClick>
              </a:rPr>
              <a:t>Azure innovation guide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F83917AB-6CE5-48F1-AE7E-34D90DC8924F}"/>
              </a:ext>
            </a:extLst>
          </p:cNvPr>
          <p:cNvSpPr txBox="1"/>
          <p:nvPr/>
        </p:nvSpPr>
        <p:spPr>
          <a:xfrm>
            <a:off x="4735768" y="4080796"/>
            <a:ext cx="3162065" cy="2308324"/>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Governance benchmark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15">
                  <a:extLst>
                    <a:ext uri="{A12FA001-AC4F-418D-AE19-62706E023703}">
                      <ahyp:hlinkClr xmlns:ahyp="http://schemas.microsoft.com/office/drawing/2018/hyperlinkcolor" val="tx"/>
                    </a:ext>
                  </a:extLst>
                </a:hlinkClick>
              </a:rPr>
              <a:t>Governance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6">
                  <a:extLst>
                    <a:ext uri="{A12FA001-AC4F-418D-AE19-62706E023703}">
                      <ahyp:hlinkClr xmlns:ahyp="http://schemas.microsoft.com/office/drawing/2018/hyperlinkcolor" val="tx"/>
                    </a:ext>
                  </a:extLst>
                </a:hlinkClick>
              </a:rPr>
              <a:t>Cost Management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Deployment acceleration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Identity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Resource consistency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Security baseline process template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09" name="TextBox 108">
            <a:extLst>
              <a:ext uri="{FF2B5EF4-FFF2-40B4-BE49-F238E27FC236}">
                <a16:creationId xmlns:a16="http://schemas.microsoft.com/office/drawing/2014/main" id="{BAFD9C68-33F8-4DF8-AB2B-72B77BF21B5C}"/>
              </a:ext>
            </a:extLst>
          </p:cNvPr>
          <p:cNvSpPr txBox="1"/>
          <p:nvPr/>
        </p:nvSpPr>
        <p:spPr>
          <a:xfrm>
            <a:off x="8324588" y="4055379"/>
            <a:ext cx="3027766" cy="954107"/>
          </a:xfrm>
          <a:prstGeom prst="rect">
            <a:avLst/>
          </a:prstGeom>
          <a:noFill/>
        </p:spPr>
        <p:txBody>
          <a:bodyPr wrap="square">
            <a:spAutoFit/>
          </a:bodyPr>
          <a:lstStyle/>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Microsoft Azure Well-Architected R</a:t>
            </a:r>
            <a:r>
              <a:rPr kumimoji="0" lang="en-US" sz="12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1">
                  <a:extLst>
                    <a:ext uri="{A12FA001-AC4F-418D-AE19-62706E023703}">
                      <ahyp:hlinkClr xmlns:ahyp="http://schemas.microsoft.com/office/drawing/2018/hyperlinkcolor" val="tx"/>
                    </a:ext>
                  </a:extLst>
                </a:hlinkClick>
              </a:rPr>
              <a:t>eview</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2">
                <a:extLst>
                  <a:ext uri="{A12FA001-AC4F-418D-AE19-62706E023703}">
                    <ahyp:hlinkClr xmlns:ahyp="http://schemas.microsoft.com/office/drawing/2018/hyperlinkcolor" val="tx"/>
                  </a:ext>
                </a:extLst>
              </a:hlinkClick>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3">
                  <a:extLst>
                    <a:ext uri="{A12FA001-AC4F-418D-AE19-62706E023703}">
                      <ahyp:hlinkClr xmlns:ahyp="http://schemas.microsoft.com/office/drawing/2018/hyperlinkcolor" val="tx"/>
                    </a:ext>
                  </a:extLst>
                </a:hlinkClick>
              </a:rPr>
              <a:t>Best practices source code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612"/>
              </a:spcBef>
              <a:spcAft>
                <a:spcPts val="612"/>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hlinkClick r:id="rId24">
                  <a:extLst>
                    <a:ext uri="{A12FA001-AC4F-418D-AE19-62706E023703}">
                      <ahyp:hlinkClr xmlns:ahyp="http://schemas.microsoft.com/office/drawing/2018/hyperlinkcolor" val="tx"/>
                    </a:ext>
                  </a:extLst>
                </a:hlinkClick>
              </a:rPr>
              <a:t>Operations management workbook</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CCA092E7-77A0-4212-8FB0-543EA1C8A51F}"/>
              </a:ext>
            </a:extLst>
          </p:cNvPr>
          <p:cNvSpPr txBox="1"/>
          <p:nvPr/>
        </p:nvSpPr>
        <p:spPr>
          <a:xfrm>
            <a:off x="663839" y="6321252"/>
            <a:ext cx="2621362" cy="307777"/>
          </a:xfrm>
          <a:prstGeom prst="rect">
            <a:avLst/>
          </a:prstGeom>
          <a:noFill/>
        </p:spPr>
        <p:txBody>
          <a:bodyPr wrap="square">
            <a:spAutoFit/>
          </a:bodyPr>
          <a:lstStyle/>
          <a:p>
            <a:pPr marL="0" marR="0" lvl="0" indent="0" algn="l" defTabSz="951121" rtl="0" eaLnBrk="1" fontAlgn="auto" latinLnBrk="0" hangingPunct="1">
              <a:lnSpc>
                <a:spcPct val="100000"/>
              </a:lnSpc>
              <a:spcBef>
                <a:spcPts val="600"/>
              </a:spcBef>
              <a:spcAft>
                <a:spcPts val="600"/>
              </a:spcAft>
              <a:buClrTx/>
              <a:buSzTx/>
              <a:buFontTx/>
              <a:buNone/>
              <a:tabLst/>
              <a:defRPr/>
            </a:pPr>
            <a:r>
              <a:rPr kumimoji="0" lang="en-US" sz="1400" b="0" i="0" u="sng" strike="noStrike" kern="1200" cap="none" spc="0" normalizeH="0" baseline="0" noProof="0">
                <a:ln>
                  <a:noFill/>
                </a:ln>
                <a:solidFill>
                  <a:prstClr val="black"/>
                </a:solidFill>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aka.ms/adopt/tools-templates</a:t>
            </a:r>
            <a:endParaRPr kumimoji="0" lang="en-US" sz="1400" b="0" i="1" u="none" strike="noStrike" kern="1200" cap="none" spc="0" normalizeH="0" baseline="0" noProof="0">
              <a:ln>
                <a:noFill/>
              </a:ln>
              <a:solidFill>
                <a:prstClr val="black"/>
              </a:solidFill>
              <a:effectLst/>
              <a:uLnTx/>
              <a:uFillTx/>
              <a:latin typeface="Segoe UI"/>
              <a:ea typeface="+mn-ea"/>
              <a:cs typeface="+mn-cs"/>
            </a:endParaRPr>
          </a:p>
        </p:txBody>
      </p:sp>
      <p:cxnSp>
        <p:nvCxnSpPr>
          <p:cNvPr id="113" name="Connector: Elbow 112">
            <a:extLst>
              <a:ext uri="{FF2B5EF4-FFF2-40B4-BE49-F238E27FC236}">
                <a16:creationId xmlns:a16="http://schemas.microsoft.com/office/drawing/2014/main" id="{9DA8173A-CF45-4C49-BF8C-541F36089504}"/>
              </a:ext>
            </a:extLst>
          </p:cNvPr>
          <p:cNvCxnSpPr>
            <a:cxnSpLocks/>
          </p:cNvCxnSpPr>
          <p:nvPr/>
        </p:nvCxnSpPr>
        <p:spPr>
          <a:xfrm>
            <a:off x="823572" y="1949200"/>
            <a:ext cx="992990" cy="849845"/>
          </a:xfrm>
          <a:prstGeom prst="bentConnector3">
            <a:avLst>
              <a:gd name="adj1" fmla="val -535"/>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25E12B92-F508-437D-AB9F-89134AC669C1}"/>
              </a:ext>
            </a:extLst>
          </p:cNvPr>
          <p:cNvSpPr/>
          <p:nvPr/>
        </p:nvSpPr>
        <p:spPr bwMode="auto">
          <a:xfrm>
            <a:off x="797627" y="200725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17" name="Connector: Elbow 116">
            <a:extLst>
              <a:ext uri="{FF2B5EF4-FFF2-40B4-BE49-F238E27FC236}">
                <a16:creationId xmlns:a16="http://schemas.microsoft.com/office/drawing/2014/main" id="{C62AF45C-FF33-481B-8802-E064C2108159}"/>
              </a:ext>
            </a:extLst>
          </p:cNvPr>
          <p:cNvCxnSpPr>
            <a:cxnSpLocks/>
          </p:cNvCxnSpPr>
          <p:nvPr/>
        </p:nvCxnSpPr>
        <p:spPr>
          <a:xfrm>
            <a:off x="3772578" y="1879236"/>
            <a:ext cx="1584868" cy="864397"/>
          </a:xfrm>
          <a:prstGeom prst="bentConnector3">
            <a:avLst>
              <a:gd name="adj1" fmla="val -29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C84B5E29-D799-4F87-A36B-C80825CD388F}"/>
              </a:ext>
            </a:extLst>
          </p:cNvPr>
          <p:cNvCxnSpPr>
            <a:cxnSpLocks/>
          </p:cNvCxnSpPr>
          <p:nvPr/>
        </p:nvCxnSpPr>
        <p:spPr>
          <a:xfrm rot="16200000" flipH="1">
            <a:off x="6456915" y="2174055"/>
            <a:ext cx="1649810" cy="1092666"/>
          </a:xfrm>
          <a:prstGeom prst="bentConnector3">
            <a:avLst>
              <a:gd name="adj1" fmla="val 99341"/>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01474E15-B3AD-458E-AE5B-637F02D02D79}"/>
              </a:ext>
            </a:extLst>
          </p:cNvPr>
          <p:cNvCxnSpPr>
            <a:cxnSpLocks/>
          </p:cNvCxnSpPr>
          <p:nvPr/>
        </p:nvCxnSpPr>
        <p:spPr>
          <a:xfrm rot="16200000" flipH="1">
            <a:off x="9379142" y="2001122"/>
            <a:ext cx="1380904" cy="1003518"/>
          </a:xfrm>
          <a:prstGeom prst="bentConnector3">
            <a:avLst>
              <a:gd name="adj1" fmla="val 100067"/>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38DED46-1895-4A36-8BC6-AC7675038953}"/>
              </a:ext>
            </a:extLst>
          </p:cNvPr>
          <p:cNvCxnSpPr>
            <a:cxnSpLocks/>
          </p:cNvCxnSpPr>
          <p:nvPr/>
        </p:nvCxnSpPr>
        <p:spPr>
          <a:xfrm rot="16200000" flipH="1">
            <a:off x="4146512" y="4657930"/>
            <a:ext cx="2527874" cy="1427837"/>
          </a:xfrm>
          <a:prstGeom prst="bentConnector3">
            <a:avLst>
              <a:gd name="adj1" fmla="val 100289"/>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4114BAC5-56E3-4B9B-9A60-1137300D8D41}"/>
              </a:ext>
            </a:extLst>
          </p:cNvPr>
          <p:cNvCxnSpPr>
            <a:cxnSpLocks/>
          </p:cNvCxnSpPr>
          <p:nvPr/>
        </p:nvCxnSpPr>
        <p:spPr>
          <a:xfrm>
            <a:off x="8233911" y="4142552"/>
            <a:ext cx="1671466" cy="1103978"/>
          </a:xfrm>
          <a:prstGeom prst="bentConnector3">
            <a:avLst>
              <a:gd name="adj1" fmla="val -36"/>
            </a:avLst>
          </a:prstGeom>
          <a:ln w="12700" cap="rnd">
            <a:gradFill flip="none" rotWithShape="1">
              <a:gsLst>
                <a:gs pos="0">
                  <a:schemeClr val="accent1">
                    <a:lumMod val="40000"/>
                    <a:lumOff val="60000"/>
                  </a:schemeClr>
                </a:gs>
                <a:gs pos="0">
                  <a:schemeClr val="accent1">
                    <a:lumMod val="95000"/>
                    <a:lumOff val="5000"/>
                  </a:schemeClr>
                </a:gs>
                <a:gs pos="100000">
                  <a:schemeClr val="tx2">
                    <a:lumMod val="25000"/>
                  </a:schemeClr>
                </a:gs>
                <a:gs pos="81000">
                  <a:schemeClr val="accent1">
                    <a:lumMod val="60000"/>
                  </a:schemeClr>
                </a:gs>
              </a:gsLst>
              <a:path path="circle">
                <a:fillToRect r="100000" b="100000"/>
              </a:path>
              <a:tileRect l="-100000" t="-100000"/>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E38E3EF3-13D7-4BAE-9571-B6D73B9974BC}"/>
              </a:ext>
            </a:extLst>
          </p:cNvPr>
          <p:cNvSpPr/>
          <p:nvPr/>
        </p:nvSpPr>
        <p:spPr bwMode="auto">
          <a:xfrm>
            <a:off x="3743095" y="19601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CE99BBCD-26FB-45A1-9230-A434CEF3C373}"/>
              </a:ext>
            </a:extLst>
          </p:cNvPr>
          <p:cNvSpPr/>
          <p:nvPr/>
        </p:nvSpPr>
        <p:spPr bwMode="auto">
          <a:xfrm>
            <a:off x="3738617" y="230595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92E4F20-3901-4BC8-BCDE-7C600CB4683A}"/>
              </a:ext>
            </a:extLst>
          </p:cNvPr>
          <p:cNvSpPr/>
          <p:nvPr/>
        </p:nvSpPr>
        <p:spPr bwMode="auto">
          <a:xfrm>
            <a:off x="6708424" y="194008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50BBD201-E37F-41EA-8EA5-87C3DF7AEB64}"/>
              </a:ext>
            </a:extLst>
          </p:cNvPr>
          <p:cNvSpPr/>
          <p:nvPr/>
        </p:nvSpPr>
        <p:spPr bwMode="auto">
          <a:xfrm>
            <a:off x="6712936" y="231949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23D52EC3-A521-4DAF-9F73-03E45F622FDC}"/>
              </a:ext>
            </a:extLst>
          </p:cNvPr>
          <p:cNvSpPr/>
          <p:nvPr/>
        </p:nvSpPr>
        <p:spPr bwMode="auto">
          <a:xfrm>
            <a:off x="4667099" y="41936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67C542C-1B49-4F3E-BCA0-7E823B935257}"/>
              </a:ext>
            </a:extLst>
          </p:cNvPr>
          <p:cNvSpPr/>
          <p:nvPr/>
        </p:nvSpPr>
        <p:spPr bwMode="auto">
          <a:xfrm>
            <a:off x="8207752" y="417693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EC056A52-FFA8-4AC0-A0AB-3136A502D85B}"/>
              </a:ext>
            </a:extLst>
          </p:cNvPr>
          <p:cNvSpPr/>
          <p:nvPr/>
        </p:nvSpPr>
        <p:spPr bwMode="auto">
          <a:xfrm>
            <a:off x="795052" y="233272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C4FC57F2-11BE-446E-9B19-3BAD89C8CF9D}"/>
              </a:ext>
            </a:extLst>
          </p:cNvPr>
          <p:cNvSpPr/>
          <p:nvPr/>
        </p:nvSpPr>
        <p:spPr bwMode="auto">
          <a:xfrm>
            <a:off x="3746374" y="262321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A73086F-8D0E-4831-ABE2-BD777421B4B6}"/>
              </a:ext>
            </a:extLst>
          </p:cNvPr>
          <p:cNvSpPr/>
          <p:nvPr/>
        </p:nvSpPr>
        <p:spPr bwMode="auto">
          <a:xfrm>
            <a:off x="6697230" y="2825817"/>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4F8D6F2-5109-4896-BF4A-C66F4EB8B1CF}"/>
              </a:ext>
            </a:extLst>
          </p:cNvPr>
          <p:cNvSpPr/>
          <p:nvPr/>
        </p:nvSpPr>
        <p:spPr bwMode="auto">
          <a:xfrm>
            <a:off x="4663385" y="4524429"/>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B575A7E3-7F30-407B-A54A-4A5DBA32D9F7}"/>
              </a:ext>
            </a:extLst>
          </p:cNvPr>
          <p:cNvSpPr/>
          <p:nvPr/>
        </p:nvSpPr>
        <p:spPr bwMode="auto">
          <a:xfrm>
            <a:off x="9543977" y="189205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46F8F8F9-65A1-4EB0-8913-B1044C50A7B0}"/>
              </a:ext>
            </a:extLst>
          </p:cNvPr>
          <p:cNvSpPr/>
          <p:nvPr/>
        </p:nvSpPr>
        <p:spPr bwMode="auto">
          <a:xfrm>
            <a:off x="9539289" y="23781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A2F7282A-FD0F-44A9-8DC5-FEFEDA3C6157}"/>
              </a:ext>
            </a:extLst>
          </p:cNvPr>
          <p:cNvSpPr/>
          <p:nvPr/>
        </p:nvSpPr>
        <p:spPr bwMode="auto">
          <a:xfrm>
            <a:off x="9543305" y="2743633"/>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cxnSp>
        <p:nvCxnSpPr>
          <p:cNvPr id="153" name="Straight Arrow Connector 152">
            <a:extLst>
              <a:ext uri="{FF2B5EF4-FFF2-40B4-BE49-F238E27FC236}">
                <a16:creationId xmlns:a16="http://schemas.microsoft.com/office/drawing/2014/main" id="{C60E2DDD-2DCB-4257-9CBE-E11A3FDB1C8B}"/>
              </a:ext>
            </a:extLst>
          </p:cNvPr>
          <p:cNvCxnSpPr>
            <a:cxnSpLocks/>
          </p:cNvCxnSpPr>
          <p:nvPr/>
        </p:nvCxnSpPr>
        <p:spPr>
          <a:xfrm>
            <a:off x="2597799" y="1638287"/>
            <a:ext cx="687402"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F4A37EA-D5F9-4CFD-9022-04D57883A950}"/>
              </a:ext>
            </a:extLst>
          </p:cNvPr>
          <p:cNvCxnSpPr>
            <a:cxnSpLocks/>
          </p:cNvCxnSpPr>
          <p:nvPr/>
        </p:nvCxnSpPr>
        <p:spPr>
          <a:xfrm flipV="1">
            <a:off x="4288392" y="1642656"/>
            <a:ext cx="1726906" cy="829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6629D32-42B7-49C3-903B-D2DFA9323260}"/>
              </a:ext>
            </a:extLst>
          </p:cNvPr>
          <p:cNvCxnSpPr>
            <a:cxnSpLocks/>
          </p:cNvCxnSpPr>
          <p:nvPr/>
        </p:nvCxnSpPr>
        <p:spPr>
          <a:xfrm>
            <a:off x="7483624" y="1646912"/>
            <a:ext cx="1531360" cy="40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3D707128-4719-4675-ADF9-AC41C390B2BF}"/>
              </a:ext>
            </a:extLst>
          </p:cNvPr>
          <p:cNvCxnSpPr>
            <a:cxnSpLocks/>
          </p:cNvCxnSpPr>
          <p:nvPr/>
        </p:nvCxnSpPr>
        <p:spPr>
          <a:xfrm>
            <a:off x="9766668" y="3906757"/>
            <a:ext cx="1250734" cy="15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43AE83B-FF73-4952-AF38-E54192231CE9}"/>
              </a:ext>
            </a:extLst>
          </p:cNvPr>
          <p:cNvCxnSpPr>
            <a:cxnSpLocks/>
          </p:cNvCxnSpPr>
          <p:nvPr/>
        </p:nvCxnSpPr>
        <p:spPr>
          <a:xfrm flipH="1" flipV="1">
            <a:off x="3419297" y="3864994"/>
            <a:ext cx="1122126" cy="284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D01DBF80-E916-4F2B-B9B5-0F4219C456B6}"/>
              </a:ext>
            </a:extLst>
          </p:cNvPr>
          <p:cNvSpPr/>
          <p:nvPr/>
        </p:nvSpPr>
        <p:spPr bwMode="auto">
          <a:xfrm>
            <a:off x="8202429" y="4508408"/>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CEF456B6-85AA-4CD0-A1D8-BD5599C47D47}"/>
              </a:ext>
            </a:extLst>
          </p:cNvPr>
          <p:cNvSpPr/>
          <p:nvPr/>
        </p:nvSpPr>
        <p:spPr bwMode="auto">
          <a:xfrm>
            <a:off x="8207557" y="4814066"/>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FE9638CF-0216-4380-8F1F-742CEE5DC3BC}"/>
              </a:ext>
            </a:extLst>
          </p:cNvPr>
          <p:cNvSpPr/>
          <p:nvPr/>
        </p:nvSpPr>
        <p:spPr bwMode="auto">
          <a:xfrm>
            <a:off x="4668735" y="48857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122F390B-FDFC-4DC1-AE83-108C532A2A8F}"/>
              </a:ext>
            </a:extLst>
          </p:cNvPr>
          <p:cNvSpPr/>
          <p:nvPr/>
        </p:nvSpPr>
        <p:spPr bwMode="auto">
          <a:xfrm>
            <a:off x="4665021" y="5539964"/>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DDB784D9-0290-4AA4-BC1A-7A5024587D0C}"/>
              </a:ext>
            </a:extLst>
          </p:cNvPr>
          <p:cNvSpPr/>
          <p:nvPr/>
        </p:nvSpPr>
        <p:spPr bwMode="auto">
          <a:xfrm>
            <a:off x="4659768" y="520152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9B2C3D78-6A5E-4F36-B12D-44C4D4C92044}"/>
              </a:ext>
            </a:extLst>
          </p:cNvPr>
          <p:cNvSpPr/>
          <p:nvPr/>
        </p:nvSpPr>
        <p:spPr bwMode="auto">
          <a:xfrm>
            <a:off x="4659768" y="5897295"/>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8D3001FE-ECC8-4619-ABB2-97100C130A57}"/>
              </a:ext>
            </a:extLst>
          </p:cNvPr>
          <p:cNvSpPr/>
          <p:nvPr/>
        </p:nvSpPr>
        <p:spPr bwMode="auto">
          <a:xfrm>
            <a:off x="4659768" y="6240710"/>
            <a:ext cx="62884" cy="5715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AC2072C1-E265-4793-A5AC-E93C816C946D}"/>
              </a:ext>
            </a:extLst>
          </p:cNvPr>
          <p:cNvSpPr>
            <a:spLocks noGrp="1"/>
          </p:cNvSpPr>
          <p:nvPr>
            <p:ph type="title"/>
          </p:nvPr>
        </p:nvSpPr>
        <p:spPr>
          <a:xfrm>
            <a:off x="234638" y="364915"/>
            <a:ext cx="10515600" cy="1325563"/>
          </a:xfrm>
        </p:spPr>
        <p:txBody>
          <a:bodyPr/>
          <a:lstStyle/>
          <a:p>
            <a:r>
              <a:rPr lang="en-US" spc="-50" dirty="0">
                <a:ln w="3175">
                  <a:noFill/>
                </a:ln>
                <a:solidFill>
                  <a:prstClr val="white"/>
                </a:solidFill>
                <a:latin typeface="Segoe UI Semibold"/>
                <a:cs typeface="Segoe UI" pitchFamily="34" charset="0"/>
              </a:rPr>
              <a:t>Tools, templates, and assessments</a:t>
            </a:r>
            <a:br>
              <a:rPr lang="en-US" spc="-50" dirty="0">
                <a:ln w="3175">
                  <a:noFill/>
                </a:ln>
                <a:solidFill>
                  <a:prstClr val="white"/>
                </a:solidFill>
                <a:latin typeface="Segoe UI Semibold"/>
                <a:cs typeface="Segoe UI" pitchFamily="34" charset="0"/>
              </a:rPr>
            </a:br>
            <a:endParaRPr lang="de-DE" dirty="0"/>
          </a:p>
        </p:txBody>
      </p:sp>
    </p:spTree>
    <p:extLst>
      <p:ext uri="{BB962C8B-B14F-4D97-AF65-F5344CB8AC3E}">
        <p14:creationId xmlns:p14="http://schemas.microsoft.com/office/powerpoint/2010/main" val="4231503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1549EC1-DF24-4666-B7D9-12F17B806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
        <p:nvSpPr>
          <p:cNvPr id="10" name="Title 1">
            <a:extLst>
              <a:ext uri="{FF2B5EF4-FFF2-40B4-BE49-F238E27FC236}">
                <a16:creationId xmlns:a16="http://schemas.microsoft.com/office/drawing/2014/main" id="{8BB4EBAE-AACE-43CB-9185-356C6BF842CE}"/>
              </a:ext>
            </a:extLst>
          </p:cNvPr>
          <p:cNvSpPr txBox="1">
            <a:spLocks noGrp="1"/>
          </p:cNvSpPr>
          <p:nvPr>
            <p:ph type="title" idx="4294967295"/>
          </p:nvPr>
        </p:nvSpPr>
        <p:spPr>
          <a:xfrm>
            <a:off x="595400" y="3152001"/>
            <a:ext cx="10478121"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rPr>
              <a:t>Customer Story</a:t>
            </a:r>
          </a:p>
        </p:txBody>
      </p:sp>
    </p:spTree>
    <p:extLst>
      <p:ext uri="{BB962C8B-B14F-4D97-AF65-F5344CB8AC3E}">
        <p14:creationId xmlns:p14="http://schemas.microsoft.com/office/powerpoint/2010/main" val="27305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79E77ED-294F-4DB5-BFB8-30058E67828D}"/>
              </a:ext>
            </a:extLst>
          </p:cNvPr>
          <p:cNvGrpSpPr/>
          <p:nvPr/>
        </p:nvGrpSpPr>
        <p:grpSpPr>
          <a:xfrm>
            <a:off x="457200" y="1110148"/>
            <a:ext cx="6300631" cy="4013319"/>
            <a:chOff x="325549" y="487848"/>
            <a:chExt cx="6300631" cy="4013319"/>
          </a:xfrm>
        </p:grpSpPr>
        <p:graphicFrame>
          <p:nvGraphicFramePr>
            <p:cNvPr id="7" name="Diagram 6">
              <a:extLst>
                <a:ext uri="{FF2B5EF4-FFF2-40B4-BE49-F238E27FC236}">
                  <a16:creationId xmlns:a16="http://schemas.microsoft.com/office/drawing/2014/main" id="{8E11689C-1A79-4A2E-B8EE-A619B64D4DC5}"/>
                </a:ext>
              </a:extLst>
            </p:cNvPr>
            <p:cNvGraphicFramePr/>
            <p:nvPr/>
          </p:nvGraphicFramePr>
          <p:xfrm>
            <a:off x="325549" y="487848"/>
            <a:ext cx="6300631" cy="4013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Oval 7">
              <a:extLst>
                <a:ext uri="{FF2B5EF4-FFF2-40B4-BE49-F238E27FC236}">
                  <a16:creationId xmlns:a16="http://schemas.microsoft.com/office/drawing/2014/main" id="{132BA7A9-E1B4-4F5B-B424-BE5D2F90524B}"/>
                </a:ext>
              </a:extLst>
            </p:cNvPr>
            <p:cNvSpPr/>
            <p:nvPr/>
          </p:nvSpPr>
          <p:spPr>
            <a:xfrm>
              <a:off x="2885581" y="1869882"/>
              <a:ext cx="1180565" cy="12492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mn-cs"/>
                </a:rPr>
                <a:t>Landing Zone</a:t>
              </a:r>
              <a:endParaRPr kumimoji="0" lang="en-CA" sz="1200" b="0" i="0" u="none" strike="noStrike" kern="1200" cap="none" spc="0" normalizeH="0" baseline="0" noProof="0">
                <a:ln>
                  <a:noFill/>
                </a:ln>
                <a:solidFill>
                  <a:schemeClr val="tx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CBDF7761-3E98-4CE7-87E4-E2F068DC5441}"/>
              </a:ext>
            </a:extLst>
          </p:cNvPr>
          <p:cNvGrpSpPr/>
          <p:nvPr/>
        </p:nvGrpSpPr>
        <p:grpSpPr>
          <a:xfrm>
            <a:off x="7415101" y="1110148"/>
            <a:ext cx="4849877" cy="2744303"/>
            <a:chOff x="325549" y="487848"/>
            <a:chExt cx="6300631" cy="4013319"/>
          </a:xfrm>
          <a:solidFill>
            <a:srgbClr val="FFC000"/>
          </a:solidFill>
        </p:grpSpPr>
        <p:graphicFrame>
          <p:nvGraphicFramePr>
            <p:cNvPr id="11" name="Diagram 10">
              <a:extLst>
                <a:ext uri="{FF2B5EF4-FFF2-40B4-BE49-F238E27FC236}">
                  <a16:creationId xmlns:a16="http://schemas.microsoft.com/office/drawing/2014/main" id="{690E10A0-A448-4841-9D09-667285277B0A}"/>
                </a:ext>
              </a:extLst>
            </p:cNvPr>
            <p:cNvGraphicFramePr/>
            <p:nvPr/>
          </p:nvGraphicFramePr>
          <p:xfrm>
            <a:off x="325549" y="487848"/>
            <a:ext cx="6300631" cy="40133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Oval 11">
              <a:extLst>
                <a:ext uri="{FF2B5EF4-FFF2-40B4-BE49-F238E27FC236}">
                  <a16:creationId xmlns:a16="http://schemas.microsoft.com/office/drawing/2014/main" id="{B9CB2C0A-5E56-49BA-887E-030778969B2D}"/>
                </a:ext>
              </a:extLst>
            </p:cNvPr>
            <p:cNvSpPr/>
            <p:nvPr/>
          </p:nvSpPr>
          <p:spPr>
            <a:xfrm>
              <a:off x="2677008" y="1804877"/>
              <a:ext cx="1597712" cy="124925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Data  Modernization</a:t>
              </a:r>
              <a:endParaRPr kumimoji="0" lang="en-CA" sz="105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4920D48-391F-457B-B85B-805EA157B373}"/>
              </a:ext>
            </a:extLst>
          </p:cNvPr>
          <p:cNvGrpSpPr/>
          <p:nvPr/>
        </p:nvGrpSpPr>
        <p:grpSpPr>
          <a:xfrm>
            <a:off x="4990162" y="2676902"/>
            <a:ext cx="4849877" cy="2744303"/>
            <a:chOff x="325549" y="487848"/>
            <a:chExt cx="6300631" cy="4013319"/>
          </a:xfrm>
        </p:grpSpPr>
        <p:graphicFrame>
          <p:nvGraphicFramePr>
            <p:cNvPr id="17" name="Diagram 16">
              <a:extLst>
                <a:ext uri="{FF2B5EF4-FFF2-40B4-BE49-F238E27FC236}">
                  <a16:creationId xmlns:a16="http://schemas.microsoft.com/office/drawing/2014/main" id="{2698CF06-9DBF-496B-9B0E-C43C0D40AD7E}"/>
                </a:ext>
              </a:extLst>
            </p:cNvPr>
            <p:cNvGraphicFramePr/>
            <p:nvPr/>
          </p:nvGraphicFramePr>
          <p:xfrm>
            <a:off x="325549" y="487848"/>
            <a:ext cx="6300631" cy="401331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8" name="Oval 17">
              <a:extLst>
                <a:ext uri="{FF2B5EF4-FFF2-40B4-BE49-F238E27FC236}">
                  <a16:creationId xmlns:a16="http://schemas.microsoft.com/office/drawing/2014/main" id="{33A258FB-9F28-42C3-929C-4F1C6C7C8E25}"/>
                </a:ext>
              </a:extLst>
            </p:cNvPr>
            <p:cNvSpPr/>
            <p:nvPr/>
          </p:nvSpPr>
          <p:spPr>
            <a:xfrm>
              <a:off x="2677008" y="1804877"/>
              <a:ext cx="1597712" cy="12492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a:ea typeface="+mn-ea"/>
                  <a:cs typeface="+mn-cs"/>
                </a:rPr>
                <a:t>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tx1"/>
                  </a:solidFill>
                  <a:effectLst/>
                  <a:uLnTx/>
                  <a:uFillTx/>
                  <a:latin typeface="Segoe UI"/>
                  <a:ea typeface="+mn-ea"/>
                  <a:cs typeface="+mn-cs"/>
                </a:rPr>
                <a:t>Modernization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dirty="0">
                <a:ln>
                  <a:noFill/>
                </a:ln>
                <a:solidFill>
                  <a:schemeClr val="tx1"/>
                </a:solidFill>
                <a:effectLst/>
                <a:uLnTx/>
                <a:uFillTx/>
                <a:latin typeface="Segoe UI"/>
                <a:ea typeface="+mn-ea"/>
                <a:cs typeface="+mn-cs"/>
              </a:endParaRPr>
            </a:p>
          </p:txBody>
        </p:sp>
      </p:grpSp>
      <p:sp>
        <p:nvSpPr>
          <p:cNvPr id="22" name="Title 21">
            <a:extLst>
              <a:ext uri="{FF2B5EF4-FFF2-40B4-BE49-F238E27FC236}">
                <a16:creationId xmlns:a16="http://schemas.microsoft.com/office/drawing/2014/main" id="{1CFBCFBE-9222-4F79-8971-1E93AC27EC65}"/>
              </a:ext>
            </a:extLst>
          </p:cNvPr>
          <p:cNvSpPr>
            <a:spLocks noGrp="1"/>
          </p:cNvSpPr>
          <p:nvPr>
            <p:ph type="title" idx="4294967295"/>
          </p:nvPr>
        </p:nvSpPr>
        <p:spPr>
          <a:xfrm>
            <a:off x="457200" y="270091"/>
            <a:ext cx="10598150" cy="525573"/>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14400">
              <a:spcBef>
                <a:spcPts val="0"/>
              </a:spcBef>
              <a:defRPr/>
            </a:pPr>
            <a:r>
              <a:rPr lang="en-US" sz="2800" spc="0" dirty="0">
                <a:ln>
                  <a:noFill/>
                </a:ln>
                <a:solidFill>
                  <a:srgbClr val="000000"/>
                </a:solidFill>
              </a:rPr>
              <a:t>Customer Digital Journey Varies  - But CAF can  help on all type of Customer Journeys</a:t>
            </a:r>
            <a:endParaRPr lang="en-CA" sz="2800" spc="0" dirty="0">
              <a:ln>
                <a:noFill/>
              </a:ln>
              <a:solidFill>
                <a:srgbClr val="000000"/>
              </a:solidFill>
            </a:endParaRPr>
          </a:p>
        </p:txBody>
      </p:sp>
      <p:sp>
        <p:nvSpPr>
          <p:cNvPr id="24" name="Rectangle 23">
            <a:extLst>
              <a:ext uri="{FF2B5EF4-FFF2-40B4-BE49-F238E27FC236}">
                <a16:creationId xmlns:a16="http://schemas.microsoft.com/office/drawing/2014/main" id="{19378C93-61BA-444E-A8D3-C82437684FB2}"/>
              </a:ext>
            </a:extLst>
          </p:cNvPr>
          <p:cNvSpPr/>
          <p:nvPr/>
        </p:nvSpPr>
        <p:spPr>
          <a:xfrm>
            <a:off x="1099580" y="6242714"/>
            <a:ext cx="10598150" cy="5255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Managing</a:t>
            </a:r>
            <a:endParaRPr kumimoji="0" lang="en-CA" sz="2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8BF289AE-4B6E-491A-BAD2-26D323869C90}"/>
              </a:ext>
            </a:extLst>
          </p:cNvPr>
          <p:cNvSpPr/>
          <p:nvPr/>
        </p:nvSpPr>
        <p:spPr>
          <a:xfrm>
            <a:off x="1099580" y="5632224"/>
            <a:ext cx="10598150" cy="525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Govern</a:t>
            </a:r>
            <a:endParaRPr kumimoji="0" lang="en-CA" sz="2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3747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666B-FC02-4A38-AF2C-BF4C9F8C492B}"/>
              </a:ext>
            </a:extLst>
          </p:cNvPr>
          <p:cNvSpPr>
            <a:spLocks noGrp="1"/>
          </p:cNvSpPr>
          <p:nvPr>
            <p:ph type="title"/>
          </p:nvPr>
        </p:nvSpPr>
        <p:spPr/>
        <p:txBody>
          <a:bodyPr/>
          <a:lstStyle/>
          <a:p>
            <a:r>
              <a:rPr lang="en-US" dirty="0"/>
              <a:t>Must do for every project </a:t>
            </a:r>
            <a:endParaRPr lang="en-CA" dirty="0"/>
          </a:p>
        </p:txBody>
      </p:sp>
      <p:sp>
        <p:nvSpPr>
          <p:cNvPr id="3" name="Content Placeholder 2">
            <a:extLst>
              <a:ext uri="{FF2B5EF4-FFF2-40B4-BE49-F238E27FC236}">
                <a16:creationId xmlns:a16="http://schemas.microsoft.com/office/drawing/2014/main" id="{9BA5EE98-7647-4C81-AE60-1D5FDE3F9723}"/>
              </a:ext>
            </a:extLst>
          </p:cNvPr>
          <p:cNvSpPr>
            <a:spLocks noGrp="1"/>
          </p:cNvSpPr>
          <p:nvPr>
            <p:ph idx="1"/>
          </p:nvPr>
        </p:nvSpPr>
        <p:spPr/>
        <p:txBody>
          <a:bodyPr>
            <a:noAutofit/>
          </a:bodyPr>
          <a:lstStyle/>
          <a:p>
            <a:pPr algn="l"/>
            <a:r>
              <a:rPr lang="en-US" sz="2000" b="1" i="0" dirty="0">
                <a:solidFill>
                  <a:srgbClr val="2E2E33"/>
                </a:solidFill>
                <a:effectLst/>
                <a:latin typeface="Segoe UI" panose="020B0502040204020203" pitchFamily="34" charset="0"/>
                <a:hlinkClick r:id="rId2"/>
              </a:rPr>
              <a:t>Take inventory of your digital estate</a:t>
            </a:r>
            <a:endParaRPr lang="en-US" sz="2000" b="1" i="0" dirty="0">
              <a:solidFill>
                <a:srgbClr val="2E2E33"/>
              </a:solidFill>
              <a:effectLst/>
              <a:latin typeface="Segoe UI" panose="020B0502040204020203" pitchFamily="34" charset="0"/>
            </a:endParaRPr>
          </a:p>
          <a:p>
            <a:pPr lvl="1"/>
            <a:r>
              <a:rPr lang="en-US" b="0" i="0" dirty="0">
                <a:solidFill>
                  <a:srgbClr val="4C4C51"/>
                </a:solidFill>
                <a:effectLst/>
                <a:latin typeface="Segoe UI" panose="020B0502040204020203" pitchFamily="34" charset="0"/>
              </a:rPr>
              <a:t>Catalogue  of the  workloads, applications, data sources, virtual machines and other IT assets and </a:t>
            </a:r>
            <a:r>
              <a:rPr lang="en-US" dirty="0">
                <a:solidFill>
                  <a:srgbClr val="4C4C51"/>
                </a:solidFill>
                <a:latin typeface="Segoe UI" panose="020B0502040204020203" pitchFamily="34" charset="0"/>
                <a:hlinkClick r:id="rId3">
                  <a:extLst>
                    <a:ext uri="{A12FA001-AC4F-418D-AE19-62706E023703}">
                      <ahyp:hlinkClr xmlns:ahyp="http://schemas.microsoft.com/office/drawing/2018/hyperlinkcolor" val="tx"/>
                    </a:ext>
                  </a:extLst>
                </a:hlinkClick>
              </a:rPr>
              <a:t>evaluate them</a:t>
            </a:r>
            <a:r>
              <a:rPr lang="en-US" dirty="0">
                <a:solidFill>
                  <a:srgbClr val="4C4C51"/>
                </a:solidFill>
                <a:latin typeface="Segoe UI" panose="020B0502040204020203" pitchFamily="34" charset="0"/>
              </a:rPr>
              <a:t> to </a:t>
            </a:r>
            <a:r>
              <a:rPr lang="en-US" b="0" i="0" dirty="0">
                <a:solidFill>
                  <a:srgbClr val="4C4C51"/>
                </a:solidFill>
                <a:effectLst/>
                <a:latin typeface="Segoe UI" panose="020B0502040204020203" pitchFamily="34" charset="0"/>
              </a:rPr>
              <a:t>determine the </a:t>
            </a:r>
            <a:r>
              <a:rPr lang="en-US" dirty="0">
                <a:solidFill>
                  <a:srgbClr val="4C4C51"/>
                </a:solidFill>
                <a:latin typeface="Segoe UI" panose="020B0502040204020203" pitchFamily="34" charset="0"/>
              </a:rPr>
              <a:t>best way to host them in the cloud.</a:t>
            </a:r>
          </a:p>
          <a:p>
            <a:r>
              <a:rPr lang="en-US" sz="2000" b="1" i="0" dirty="0">
                <a:solidFill>
                  <a:srgbClr val="2E2E33"/>
                </a:solidFill>
                <a:effectLst/>
                <a:latin typeface="Segoe UI" panose="020B0502040204020203" pitchFamily="34" charset="0"/>
                <a:hlinkClick r:id="rId4"/>
              </a:rPr>
              <a:t>Identify business risks and define risk tolerances</a:t>
            </a:r>
            <a:endParaRPr lang="en-US"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B</a:t>
            </a:r>
            <a:r>
              <a:rPr lang="en-US" b="0" i="0" dirty="0">
                <a:solidFill>
                  <a:srgbClr val="4C4C51"/>
                </a:solidFill>
                <a:effectLst/>
                <a:latin typeface="Segoe UI" panose="020B0502040204020203" pitchFamily="34" charset="0"/>
              </a:rPr>
              <a:t>usiness risks and your risk tolerance.</a:t>
            </a:r>
            <a:endParaRPr lang="en-CA" dirty="0"/>
          </a:p>
          <a:p>
            <a:r>
              <a:rPr lang="en-CA" sz="2000" b="1" i="0" dirty="0">
                <a:solidFill>
                  <a:srgbClr val="2E2E33"/>
                </a:solidFill>
                <a:effectLst/>
                <a:latin typeface="Segoe UI" panose="020B0502040204020203" pitchFamily="34" charset="0"/>
                <a:hlinkClick r:id="rId5"/>
              </a:rPr>
              <a:t>Governance </a:t>
            </a:r>
            <a:endParaRPr lang="en-CA" sz="2000" b="1" i="0" dirty="0">
              <a:solidFill>
                <a:srgbClr val="2E2E33"/>
              </a:solidFill>
              <a:effectLst/>
              <a:latin typeface="Segoe UI" panose="020B0502040204020203" pitchFamily="34" charset="0"/>
            </a:endParaRPr>
          </a:p>
          <a:p>
            <a:pPr lvl="1"/>
            <a:r>
              <a:rPr lang="en-US" dirty="0">
                <a:solidFill>
                  <a:srgbClr val="4C4C51"/>
                </a:solidFill>
                <a:latin typeface="Segoe UI" panose="020B0502040204020203" pitchFamily="34" charset="0"/>
              </a:rPr>
              <a:t>Co</a:t>
            </a:r>
            <a:r>
              <a:rPr lang="en-US" b="0" i="0" dirty="0">
                <a:solidFill>
                  <a:srgbClr val="4C4C51"/>
                </a:solidFill>
                <a:effectLst/>
                <a:latin typeface="Segoe UI" panose="020B0502040204020203" pitchFamily="34" charset="0"/>
              </a:rPr>
              <a:t>st management, </a:t>
            </a:r>
          </a:p>
          <a:p>
            <a:pPr lvl="1"/>
            <a:r>
              <a:rPr lang="en-US" dirty="0">
                <a:solidFill>
                  <a:srgbClr val="4C4C51"/>
                </a:solidFill>
                <a:latin typeface="Segoe UI" panose="020B0502040204020203" pitchFamily="34" charset="0"/>
              </a:rPr>
              <a:t>Secu</a:t>
            </a:r>
            <a:r>
              <a:rPr lang="en-US" b="0" i="0" dirty="0">
                <a:solidFill>
                  <a:srgbClr val="4C4C51"/>
                </a:solidFill>
                <a:effectLst/>
                <a:latin typeface="Segoe UI" panose="020B0502040204020203" pitchFamily="34" charset="0"/>
              </a:rPr>
              <a:t>rity baseline. </a:t>
            </a:r>
          </a:p>
          <a:p>
            <a:pPr lvl="1"/>
            <a:r>
              <a:rPr lang="en-US" b="0" i="0" dirty="0">
                <a:solidFill>
                  <a:srgbClr val="4C4C51"/>
                </a:solidFill>
                <a:effectLst/>
                <a:latin typeface="Segoe UI" panose="020B0502040204020203" pitchFamily="34" charset="0"/>
              </a:rPr>
              <a:t>Resource consistency </a:t>
            </a:r>
          </a:p>
          <a:p>
            <a:pPr lvl="1"/>
            <a:r>
              <a:rPr lang="en-US" b="0" i="0" dirty="0">
                <a:solidFill>
                  <a:srgbClr val="4C4C51"/>
                </a:solidFill>
                <a:effectLst/>
                <a:latin typeface="Segoe UI" panose="020B0502040204020203" pitchFamily="34" charset="0"/>
              </a:rPr>
              <a:t>Identity baseline </a:t>
            </a:r>
          </a:p>
          <a:p>
            <a:pPr lvl="1"/>
            <a:r>
              <a:rPr lang="en-US" b="0" i="0" dirty="0">
                <a:solidFill>
                  <a:srgbClr val="4C4C51"/>
                </a:solidFill>
                <a:effectLst/>
                <a:latin typeface="Segoe UI" panose="020B0502040204020203" pitchFamily="34" charset="0"/>
              </a:rPr>
              <a:t>Deployment automation.</a:t>
            </a:r>
            <a:endParaRPr lang="en-CA" b="1" i="0" dirty="0">
              <a:solidFill>
                <a:srgbClr val="2E2E33"/>
              </a:solidFill>
              <a:effectLst/>
              <a:latin typeface="Segoe UI" panose="020B0502040204020203" pitchFamily="34" charset="0"/>
            </a:endParaRPr>
          </a:p>
        </p:txBody>
      </p:sp>
    </p:spTree>
    <p:extLst>
      <p:ext uri="{BB962C8B-B14F-4D97-AF65-F5344CB8AC3E}">
        <p14:creationId xmlns:p14="http://schemas.microsoft.com/office/powerpoint/2010/main" val="1250208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F4B70-03DF-4CC5-B1DE-C11A7AFFE0F0}"/>
              </a:ext>
            </a:extLst>
          </p:cNvPr>
          <p:cNvSpPr>
            <a:spLocks noGrp="1"/>
          </p:cNvSpPr>
          <p:nvPr>
            <p:ph type="title" idx="4294967295"/>
          </p:nvPr>
        </p:nvSpPr>
        <p:spPr>
          <a:xfrm>
            <a:off x="114300" y="377825"/>
            <a:ext cx="8388350" cy="6635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Minimum viable product (MVP)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CA" sz="2800" b="0" i="0" u="none" strike="noStrike" kern="1200" cap="none" spc="0" normalizeH="0" baseline="0" noProof="0" dirty="0">
              <a:ln>
                <a:noFill/>
              </a:ln>
              <a:gradFill>
                <a:gsLst>
                  <a:gs pos="1250">
                    <a:schemeClr val="tx1"/>
                  </a:gs>
                  <a:gs pos="100000">
                    <a:schemeClr val="tx1"/>
                  </a:gs>
                </a:gsLst>
                <a:lin ang="5400000" scaled="0"/>
              </a:gradFill>
              <a:effectLst/>
              <a:uLnTx/>
              <a:uFillTx/>
              <a:latin typeface="+mn-lt"/>
              <a:ea typeface="+mn-ea"/>
              <a:cs typeface="Segoe UI" panose="020B0502040204020203" pitchFamily="34" charset="0"/>
            </a:endParaRPr>
          </a:p>
        </p:txBody>
      </p:sp>
      <p:sp>
        <p:nvSpPr>
          <p:cNvPr id="5" name="TextBox 4">
            <a:extLst>
              <a:ext uri="{FF2B5EF4-FFF2-40B4-BE49-F238E27FC236}">
                <a16:creationId xmlns:a16="http://schemas.microsoft.com/office/drawing/2014/main" id="{63683453-C935-447B-A5AC-431FD85A69A0}"/>
              </a:ext>
            </a:extLst>
          </p:cNvPr>
          <p:cNvSpPr txBox="1"/>
          <p:nvPr/>
        </p:nvSpPr>
        <p:spPr>
          <a:xfrm>
            <a:off x="450850" y="5709335"/>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Segoe UI"/>
                <a:ea typeface="+mn-ea"/>
                <a:cs typeface="+mn-cs"/>
                <a:hlinkClick r:id="rId3"/>
              </a:rPr>
              <a:t>https://www.starshotsoftware.com/post/best-practices-for-building-a-successful-mvp</a:t>
            </a: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2B1C23D-620F-4AE4-A776-55E5A4242B2B}"/>
              </a:ext>
            </a:extLst>
          </p:cNvPr>
          <p:cNvPicPr>
            <a:picLocks noChangeAspect="1"/>
          </p:cNvPicPr>
          <p:nvPr/>
        </p:nvPicPr>
        <p:blipFill>
          <a:blip r:embed="rId4"/>
          <a:stretch>
            <a:fillRect/>
          </a:stretch>
        </p:blipFill>
        <p:spPr>
          <a:xfrm>
            <a:off x="6146788" y="1920073"/>
            <a:ext cx="5416562" cy="3646390"/>
          </a:xfrm>
          <a:prstGeom prst="rect">
            <a:avLst/>
          </a:prstGeom>
        </p:spPr>
      </p:pic>
      <p:pic>
        <p:nvPicPr>
          <p:cNvPr id="9" name="Picture 8">
            <a:extLst>
              <a:ext uri="{FF2B5EF4-FFF2-40B4-BE49-F238E27FC236}">
                <a16:creationId xmlns:a16="http://schemas.microsoft.com/office/drawing/2014/main" id="{B15E4280-7342-46F1-BB8D-53195380C300}"/>
              </a:ext>
            </a:extLst>
          </p:cNvPr>
          <p:cNvPicPr>
            <a:picLocks noChangeAspect="1"/>
          </p:cNvPicPr>
          <p:nvPr/>
        </p:nvPicPr>
        <p:blipFill>
          <a:blip r:embed="rId5"/>
          <a:stretch>
            <a:fillRect/>
          </a:stretch>
        </p:blipFill>
        <p:spPr>
          <a:xfrm>
            <a:off x="809611" y="1184273"/>
            <a:ext cx="3638577" cy="2305067"/>
          </a:xfrm>
          <a:prstGeom prst="rect">
            <a:avLst/>
          </a:prstGeom>
        </p:spPr>
      </p:pic>
    </p:spTree>
    <p:extLst>
      <p:ext uri="{BB962C8B-B14F-4D97-AF65-F5344CB8AC3E}">
        <p14:creationId xmlns:p14="http://schemas.microsoft.com/office/powerpoint/2010/main" val="1767473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9A2BFFA-BB14-43F2-A511-8AC53E78CA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1575" y="52386"/>
            <a:ext cx="3400425" cy="6753225"/>
          </a:xfrm>
          <a:prstGeom prst="rect">
            <a:avLst/>
          </a:prstGeom>
        </p:spPr>
      </p:pic>
      <p:sp>
        <p:nvSpPr>
          <p:cNvPr id="2" name="Title 1">
            <a:extLst>
              <a:ext uri="{FF2B5EF4-FFF2-40B4-BE49-F238E27FC236}">
                <a16:creationId xmlns:a16="http://schemas.microsoft.com/office/drawing/2014/main" id="{F3D3E114-3FB9-4A96-A19E-F745C5297E67}"/>
              </a:ext>
            </a:extLst>
          </p:cNvPr>
          <p:cNvSpPr>
            <a:spLocks noGrp="1"/>
          </p:cNvSpPr>
          <p:nvPr>
            <p:ph type="title"/>
          </p:nvPr>
        </p:nvSpPr>
        <p:spPr>
          <a:xfrm>
            <a:off x="2074707" y="622924"/>
            <a:ext cx="8260213" cy="430887"/>
          </a:xfrm>
        </p:spPr>
        <p:txBody>
          <a:bodyPr/>
          <a:lstStyle/>
          <a:p>
            <a:pPr algn="ctr"/>
            <a:r>
              <a:rPr lang="en-US" sz="2800"/>
              <a:t>Accelerate your digital transformation journey</a:t>
            </a:r>
          </a:p>
        </p:txBody>
      </p:sp>
      <p:sp>
        <p:nvSpPr>
          <p:cNvPr id="9" name="Oval 8">
            <a:extLst>
              <a:ext uri="{FF2B5EF4-FFF2-40B4-BE49-F238E27FC236}">
                <a16:creationId xmlns:a16="http://schemas.microsoft.com/office/drawing/2014/main" id="{9CBB58D7-DBF2-4006-A388-E1D063E194C6}"/>
              </a:ext>
            </a:extLst>
          </p:cNvPr>
          <p:cNvSpPr/>
          <p:nvPr/>
        </p:nvSpPr>
        <p:spPr bwMode="auto">
          <a:xfrm>
            <a:off x="5298744" y="1607247"/>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67E64699-FEA7-47F3-8581-463703D60C45}"/>
              </a:ext>
            </a:extLst>
          </p:cNvPr>
          <p:cNvSpPr txBox="1"/>
          <p:nvPr/>
        </p:nvSpPr>
        <p:spPr>
          <a:xfrm>
            <a:off x="4318958" y="3104012"/>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Take an assessment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https://aka.ms/adopt/</a:t>
            </a:r>
            <a:b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b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assess</a:t>
            </a: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rPr>
              <a:t> </a:t>
            </a:r>
          </a:p>
        </p:txBody>
      </p:sp>
      <p:grpSp>
        <p:nvGrpSpPr>
          <p:cNvPr id="31" name="Group 30">
            <a:extLst>
              <a:ext uri="{FF2B5EF4-FFF2-40B4-BE49-F238E27FC236}">
                <a16:creationId xmlns:a16="http://schemas.microsoft.com/office/drawing/2014/main" id="{9D3BFC49-DD89-41A5-8F27-1B333B39F703}"/>
              </a:ext>
              <a:ext uri="{C183D7F6-B498-43B3-948B-1728B52AA6E4}">
                <adec:decorative xmlns:adec="http://schemas.microsoft.com/office/drawing/2017/decorative" val="1"/>
              </a:ext>
            </a:extLst>
          </p:cNvPr>
          <p:cNvGrpSpPr/>
          <p:nvPr/>
        </p:nvGrpSpPr>
        <p:grpSpPr>
          <a:xfrm>
            <a:off x="362237" y="1696523"/>
            <a:ext cx="3215390" cy="2242275"/>
            <a:chOff x="4476621" y="2426464"/>
            <a:chExt cx="3215390" cy="2242275"/>
          </a:xfrm>
        </p:grpSpPr>
        <p:sp>
          <p:nvSpPr>
            <p:cNvPr id="13" name="TextBox 12">
              <a:extLst>
                <a:ext uri="{FF2B5EF4-FFF2-40B4-BE49-F238E27FC236}">
                  <a16:creationId xmlns:a16="http://schemas.microsoft.com/office/drawing/2014/main" id="{2F8E5085-D6E0-4D6A-BCD2-7F25701AF055}"/>
                </a:ext>
              </a:extLst>
            </p:cNvPr>
            <p:cNvSpPr txBox="1"/>
            <p:nvPr/>
          </p:nvSpPr>
          <p:spPr>
            <a:xfrm>
              <a:off x="4476621" y="3837742"/>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Find a 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hlinkClick r:id="rId6"/>
                </a:rPr>
                <a:t>https://aka.ms/adopt/</a:t>
              </a:r>
              <a:br>
                <a:rPr kumimoji="0" lang="en-US" sz="18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hlinkClick r:id="rId6"/>
                </a:rPr>
              </a:br>
              <a:r>
                <a:rPr kumimoji="0" lang="en-US" sz="1800" b="0" i="0" u="none" strike="noStrike" kern="1200" cap="none" spc="0" normalizeH="0" baseline="0" noProof="0" dirty="0" err="1">
                  <a:ln>
                    <a:noFill/>
                  </a:ln>
                  <a:gradFill>
                    <a:gsLst>
                      <a:gs pos="2917">
                        <a:srgbClr val="50E6FF"/>
                      </a:gs>
                      <a:gs pos="30000">
                        <a:srgbClr val="50E6FF"/>
                      </a:gs>
                    </a:gsLst>
                    <a:lin ang="5400000" scaled="0"/>
                  </a:gradFill>
                  <a:effectLst/>
                  <a:uLnTx/>
                  <a:uFillTx/>
                  <a:latin typeface="Segoe UI"/>
                  <a:ea typeface="+mn-ea"/>
                  <a:cs typeface="+mn-cs"/>
                  <a:hlinkClick r:id="rId6"/>
                </a:rPr>
                <a:t>findapartner</a:t>
              </a:r>
              <a:endParaRPr kumimoji="0" lang="en-US" sz="1800" b="0" i="0" u="none" strike="noStrike" kern="1200" cap="none" spc="0" normalizeH="0" baseline="0" noProof="0" dirty="0">
                <a:ln>
                  <a:noFill/>
                </a:ln>
                <a:gradFill>
                  <a:gsLst>
                    <a:gs pos="2917">
                      <a:srgbClr val="50E6FF"/>
                    </a:gs>
                    <a:gs pos="30000">
                      <a:srgbClr val="50E6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5165B6B0-9320-416E-9951-3557D39E278F}"/>
                </a:ext>
              </a:extLst>
            </p:cNvPr>
            <p:cNvSpPr/>
            <p:nvPr/>
          </p:nvSpPr>
          <p:spPr bwMode="auto">
            <a:xfrm>
              <a:off x="5456407"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8B271364-EE69-45DB-AB1A-F7F5B1E48BB1}"/>
              </a:ext>
              <a:ext uri="{C183D7F6-B498-43B3-948B-1728B52AA6E4}">
                <adec:decorative xmlns:adec="http://schemas.microsoft.com/office/drawing/2017/decorative" val="1"/>
              </a:ext>
            </a:extLst>
          </p:cNvPr>
          <p:cNvGrpSpPr/>
          <p:nvPr/>
        </p:nvGrpSpPr>
        <p:grpSpPr>
          <a:xfrm>
            <a:off x="8413968" y="1624349"/>
            <a:ext cx="3215390" cy="2300029"/>
            <a:chOff x="8143365" y="2426464"/>
            <a:chExt cx="3215390" cy="2300029"/>
          </a:xfrm>
        </p:grpSpPr>
        <p:sp>
          <p:nvSpPr>
            <p:cNvPr id="20" name="TextBox 19">
              <a:extLst>
                <a:ext uri="{FF2B5EF4-FFF2-40B4-BE49-F238E27FC236}">
                  <a16:creationId xmlns:a16="http://schemas.microsoft.com/office/drawing/2014/main" id="{F1013BD4-2EAA-4ED4-ACED-51F7F3E01A4D}"/>
                </a:ext>
              </a:extLst>
            </p:cNvPr>
            <p:cNvSpPr txBox="1"/>
            <p:nvPr/>
          </p:nvSpPr>
          <p:spPr>
            <a:xfrm>
              <a:off x="8143365" y="3895496"/>
              <a:ext cx="32153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Read Documentation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https://aka.ms/adopt/</a:t>
              </a:r>
              <a:b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b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extLst>
                      <a:ext uri="{A12FA001-AC4F-418D-AE19-62706E023703}">
                        <ahyp:hlinkClr xmlns:ahyp="http://schemas.microsoft.com/office/drawing/2018/hyperlinkcolor" val="tx"/>
                      </a:ext>
                    </a:extLst>
                  </a:hlinkClick>
                </a:rPr>
                <a:t>overview</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9A578768-973A-4CDC-AE5E-358E5C47F772}"/>
                </a:ext>
              </a:extLst>
            </p:cNvPr>
            <p:cNvSpPr/>
            <p:nvPr/>
          </p:nvSpPr>
          <p:spPr bwMode="auto">
            <a:xfrm>
              <a:off x="9123151" y="2426464"/>
              <a:ext cx="1255818" cy="1255818"/>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TextBox 2">
            <a:extLst>
              <a:ext uri="{FF2B5EF4-FFF2-40B4-BE49-F238E27FC236}">
                <a16:creationId xmlns:a16="http://schemas.microsoft.com/office/drawing/2014/main" id="{C142DCE5-5D6C-4E1D-B8B8-140C0D8F491E}"/>
              </a:ext>
            </a:extLst>
          </p:cNvPr>
          <p:cNvSpPr txBox="1"/>
          <p:nvPr/>
        </p:nvSpPr>
        <p:spPr>
          <a:xfrm>
            <a:off x="2300946" y="5020365"/>
            <a:ext cx="321539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Find consulting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a:hlinkClick r:id="rId8"/>
              </a:rPr>
              <a:t>Microsoft Consulting Services</a:t>
            </a: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a:endParaRPr>
          </a:p>
        </p:txBody>
      </p:sp>
      <p:sp>
        <p:nvSpPr>
          <p:cNvPr id="10" name="TextBox 9">
            <a:extLst>
              <a:ext uri="{FF2B5EF4-FFF2-40B4-BE49-F238E27FC236}">
                <a16:creationId xmlns:a16="http://schemas.microsoft.com/office/drawing/2014/main" id="{2AF3050C-6A71-43DF-B6BE-D4BA67270E2E}"/>
              </a:ext>
            </a:extLst>
          </p:cNvPr>
          <p:cNvSpPr txBox="1"/>
          <p:nvPr/>
        </p:nvSpPr>
        <p:spPr>
          <a:xfrm>
            <a:off x="6491010" y="5011837"/>
            <a:ext cx="328319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FFFFFF"/>
                    </a:gs>
                    <a:gs pos="30000">
                      <a:srgbClr val="FFFFFF"/>
                    </a:gs>
                  </a:gsLst>
                  <a:lin ang="5400000" scaled="0"/>
                </a:gradFill>
                <a:effectLst/>
                <a:uLnTx/>
                <a:uFillTx/>
                <a:latin typeface="Segoe UI "/>
                <a:ea typeface="+mn-ea"/>
                <a:cs typeface="+mn-cs"/>
              </a:rPr>
              <a:t>Complete learning 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9"/>
              </a:rPr>
              <a:t>Microsoft Learn</a:t>
            </a: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DE95D0C1-5784-470E-A050-E7DE42F11EF7}"/>
              </a:ext>
            </a:extLst>
          </p:cNvPr>
          <p:cNvSpPr/>
          <p:nvPr/>
        </p:nvSpPr>
        <p:spPr bwMode="auto">
          <a:xfrm>
            <a:off x="3246613" y="3505214"/>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B5B0CC1-4F4D-4DC7-84A2-F24E882156CC}"/>
              </a:ext>
            </a:extLst>
          </p:cNvPr>
          <p:cNvSpPr/>
          <p:nvPr/>
        </p:nvSpPr>
        <p:spPr bwMode="auto">
          <a:xfrm>
            <a:off x="7504699" y="3492174"/>
            <a:ext cx="1255818" cy="1255818"/>
          </a:xfrm>
          <a:prstGeom prst="ellipse">
            <a:avLst/>
          </a:prstGeom>
          <a:no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Picture 34">
            <a:extLst>
              <a:ext uri="{FF2B5EF4-FFF2-40B4-BE49-F238E27FC236}">
                <a16:creationId xmlns:a16="http://schemas.microsoft.com/office/drawing/2014/main" id="{0EAE3B46-43D5-44DA-A5E6-B3D17A6F0CAF}"/>
              </a:ext>
            </a:extLst>
          </p:cNvPr>
          <p:cNvPicPr>
            <a:picLocks noChangeAspect="1"/>
          </p:cNvPicPr>
          <p:nvPr/>
        </p:nvPicPr>
        <p:blipFill>
          <a:blip r:embed="rId10"/>
          <a:stretch>
            <a:fillRect/>
          </a:stretch>
        </p:blipFill>
        <p:spPr>
          <a:xfrm>
            <a:off x="3602376" y="3721102"/>
            <a:ext cx="594360" cy="594360"/>
          </a:xfrm>
          <a:prstGeom prst="rect">
            <a:avLst/>
          </a:prstGeom>
        </p:spPr>
      </p:pic>
      <p:pic>
        <p:nvPicPr>
          <p:cNvPr id="36" name="Picture 35">
            <a:extLst>
              <a:ext uri="{FF2B5EF4-FFF2-40B4-BE49-F238E27FC236}">
                <a16:creationId xmlns:a16="http://schemas.microsoft.com/office/drawing/2014/main" id="{0EDED05C-D9F1-4AFC-85C2-6C2DEC5D516E}"/>
              </a:ext>
            </a:extLst>
          </p:cNvPr>
          <p:cNvPicPr>
            <a:picLocks noChangeAspect="1"/>
          </p:cNvPicPr>
          <p:nvPr/>
        </p:nvPicPr>
        <p:blipFill>
          <a:blip r:embed="rId11"/>
          <a:stretch>
            <a:fillRect/>
          </a:stretch>
        </p:blipFill>
        <p:spPr>
          <a:xfrm>
            <a:off x="7911955" y="3873748"/>
            <a:ext cx="427349" cy="594360"/>
          </a:xfrm>
          <a:prstGeom prst="rect">
            <a:avLst/>
          </a:prstGeom>
        </p:spPr>
      </p:pic>
      <p:pic>
        <p:nvPicPr>
          <p:cNvPr id="38" name="Picture 37">
            <a:extLst>
              <a:ext uri="{FF2B5EF4-FFF2-40B4-BE49-F238E27FC236}">
                <a16:creationId xmlns:a16="http://schemas.microsoft.com/office/drawing/2014/main" id="{D40585AD-2CEA-418A-9A2E-388EE17028F0}"/>
              </a:ext>
            </a:extLst>
          </p:cNvPr>
          <p:cNvPicPr>
            <a:picLocks noChangeAspect="1"/>
          </p:cNvPicPr>
          <p:nvPr/>
        </p:nvPicPr>
        <p:blipFill>
          <a:blip r:embed="rId12"/>
          <a:stretch>
            <a:fillRect/>
          </a:stretch>
        </p:blipFill>
        <p:spPr>
          <a:xfrm>
            <a:off x="1657700" y="2051072"/>
            <a:ext cx="594360" cy="594360"/>
          </a:xfrm>
          <a:prstGeom prst="rect">
            <a:avLst/>
          </a:prstGeom>
        </p:spPr>
      </p:pic>
      <p:pic>
        <p:nvPicPr>
          <p:cNvPr id="39" name="Picture 38">
            <a:extLst>
              <a:ext uri="{FF2B5EF4-FFF2-40B4-BE49-F238E27FC236}">
                <a16:creationId xmlns:a16="http://schemas.microsoft.com/office/drawing/2014/main" id="{65B0EE65-0985-4C8F-A676-B0A2278BD1DF}"/>
              </a:ext>
            </a:extLst>
          </p:cNvPr>
          <p:cNvPicPr>
            <a:picLocks noChangeAspect="1"/>
          </p:cNvPicPr>
          <p:nvPr/>
        </p:nvPicPr>
        <p:blipFill>
          <a:blip r:embed="rId13"/>
          <a:stretch>
            <a:fillRect/>
          </a:stretch>
        </p:blipFill>
        <p:spPr>
          <a:xfrm>
            <a:off x="9817321" y="1978898"/>
            <a:ext cx="408683" cy="594360"/>
          </a:xfrm>
          <a:prstGeom prst="rect">
            <a:avLst/>
          </a:prstGeom>
        </p:spPr>
      </p:pic>
      <p:pic>
        <p:nvPicPr>
          <p:cNvPr id="41" name="Picture 40">
            <a:extLst>
              <a:ext uri="{FF2B5EF4-FFF2-40B4-BE49-F238E27FC236}">
                <a16:creationId xmlns:a16="http://schemas.microsoft.com/office/drawing/2014/main" id="{48A09962-71E6-420F-92D0-0BB11B7D1880}"/>
              </a:ext>
            </a:extLst>
          </p:cNvPr>
          <p:cNvPicPr>
            <a:picLocks noChangeAspect="1"/>
          </p:cNvPicPr>
          <p:nvPr/>
        </p:nvPicPr>
        <p:blipFill>
          <a:blip r:embed="rId14"/>
          <a:stretch>
            <a:fillRect/>
          </a:stretch>
        </p:blipFill>
        <p:spPr>
          <a:xfrm>
            <a:off x="5722312" y="1937976"/>
            <a:ext cx="408683" cy="594360"/>
          </a:xfrm>
          <a:prstGeom prst="rect">
            <a:avLst/>
          </a:prstGeom>
        </p:spPr>
      </p:pic>
    </p:spTree>
    <p:extLst>
      <p:ext uri="{BB962C8B-B14F-4D97-AF65-F5344CB8AC3E}">
        <p14:creationId xmlns:p14="http://schemas.microsoft.com/office/powerpoint/2010/main" val="6816870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1</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Establish your Strategy</a:t>
            </a:r>
          </a:p>
        </p:txBody>
      </p:sp>
    </p:spTree>
    <p:extLst>
      <p:ext uri="{BB962C8B-B14F-4D97-AF65-F5344CB8AC3E}">
        <p14:creationId xmlns:p14="http://schemas.microsoft.com/office/powerpoint/2010/main" val="36403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business stakeholders and technicians understand 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63582" y="199993"/>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1: Establish your Strategy</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3933384"/>
          </a:xfrm>
        </p:spPr>
        <p:txBody>
          <a:bodyPr/>
          <a:lstStyle/>
          <a:p>
            <a:r>
              <a:rPr lang="en-US" sz="1800" dirty="0"/>
              <a:t>In this challenge you will learn about the Define Strategy phase from the Cloud Adoption Framework. You will get familiar and understand that there are many reasons and motivations for a cloud adoption and identifying and understanding them is key in developing an effective cloud adoption plan for the customer. </a:t>
            </a:r>
            <a:br>
              <a:rPr lang="en-US" sz="1800" dirty="0"/>
            </a:br>
            <a:endParaRPr lang="en-US" sz="1800" dirty="0"/>
          </a:p>
          <a:p>
            <a:r>
              <a:rPr lang="en-US" sz="1800" dirty="0"/>
              <a:t>Every customer has different priorities, processes, and organizational structure that need to be evaluated in order to guarantee a successful cloud journey. You will use this information to start designing your business case and the presentation you will be presenting to the customer’s board.</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3139321"/>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Document motivations and benefits for moving to the cloud.</a:t>
            </a:r>
          </a:p>
          <a:p>
            <a:pPr marL="285750" indent="-285750">
              <a:buFont typeface="Arial" panose="020B0604020202020204" pitchFamily="34" charset="0"/>
              <a:buChar char="•"/>
            </a:pPr>
            <a:r>
              <a:rPr lang="en-US" sz="1800" dirty="0"/>
              <a:t>Establish clear business outcomes, by </a:t>
            </a:r>
            <a:r>
              <a:rPr lang="en-US" sz="1800" dirty="0" err="1"/>
              <a:t>ket</a:t>
            </a:r>
            <a:r>
              <a:rPr lang="en-US" sz="1800" dirty="0"/>
              <a:t> stakeholders or decision-makers, that align with your motivations.</a:t>
            </a:r>
          </a:p>
          <a:p>
            <a:pPr marL="285750" indent="-285750">
              <a:buFont typeface="Arial" panose="020B0604020202020204" pitchFamily="34" charset="0"/>
              <a:buChar char="•"/>
            </a:pPr>
            <a:r>
              <a:rPr lang="en-US" sz="1800" dirty="0"/>
              <a:t>Define your business case by capturing a business justification through a financial model to project business impact.</a:t>
            </a:r>
          </a:p>
        </p:txBody>
      </p:sp>
    </p:spTree>
    <p:extLst>
      <p:ext uri="{BB962C8B-B14F-4D97-AF65-F5344CB8AC3E}">
        <p14:creationId xmlns:p14="http://schemas.microsoft.com/office/powerpoint/2010/main" val="754790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9">
            <a:extLst>
              <a:ext uri="{FF2B5EF4-FFF2-40B4-BE49-F238E27FC236}">
                <a16:creationId xmlns:a16="http://schemas.microsoft.com/office/drawing/2014/main" id="{7F1EF980-0DC0-4040-9AF7-DFACBD8839F9}"/>
              </a:ext>
              <a:ext uri="{C183D7F6-B498-43B3-948B-1728B52AA6E4}">
                <adec:decorative xmlns:adec="http://schemas.microsoft.com/office/drawing/2017/decorative" val="1"/>
              </a:ext>
            </a:extLst>
          </p:cNvPr>
          <p:cNvSpPr/>
          <p:nvPr/>
        </p:nvSpPr>
        <p:spPr bwMode="auto">
          <a:xfrm>
            <a:off x="0" y="2490809"/>
            <a:ext cx="12191999" cy="179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E3AB7DB-00B5-4407-890F-FDA07D45EB10}"/>
              </a:ext>
              <a:ext uri="{C183D7F6-B498-43B3-948B-1728B52AA6E4}">
                <adec:decorative xmlns:adec="http://schemas.microsoft.com/office/drawing/2017/decorative" val="1"/>
              </a:ext>
            </a:extLst>
          </p:cNvPr>
          <p:cNvSpPr/>
          <p:nvPr/>
        </p:nvSpPr>
        <p:spPr bwMode="auto">
          <a:xfrm>
            <a:off x="-1" y="0"/>
            <a:ext cx="12192000" cy="135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Title 16">
            <a:extLst>
              <a:ext uri="{FF2B5EF4-FFF2-40B4-BE49-F238E27FC236}">
                <a16:creationId xmlns:a16="http://schemas.microsoft.com/office/drawing/2014/main" id="{4BF06DE2-55B5-4587-AB29-2F107CB07827}"/>
              </a:ext>
            </a:extLst>
          </p:cNvPr>
          <p:cNvSpPr txBox="1">
            <a:spLocks noGrp="1"/>
          </p:cNvSpPr>
          <p:nvPr>
            <p:ph type="title" idx="4294967295"/>
          </p:nvPr>
        </p:nvSpPr>
        <p:spPr>
          <a:xfrm>
            <a:off x="369727" y="235544"/>
            <a:ext cx="11018520"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
                <a:srgbClr val="0F780F"/>
              </a:buClr>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a:rPr>
              <a:t>Cloud Adoption Framework - Experts</a:t>
            </a:r>
          </a:p>
        </p:txBody>
      </p:sp>
      <p:grpSp>
        <p:nvGrpSpPr>
          <p:cNvPr id="9" name="Group 35">
            <a:extLst>
              <a:ext uri="{FF2B5EF4-FFF2-40B4-BE49-F238E27FC236}">
                <a16:creationId xmlns:a16="http://schemas.microsoft.com/office/drawing/2014/main" id="{B91ABB6E-BB45-4E6B-88E2-01EAF3A9B672}"/>
              </a:ext>
              <a:ext uri="{C183D7F6-B498-43B3-948B-1728B52AA6E4}">
                <adec:decorative xmlns:adec="http://schemas.microsoft.com/office/drawing/2017/decorative" val="1"/>
              </a:ext>
            </a:extLst>
          </p:cNvPr>
          <p:cNvGrpSpPr/>
          <p:nvPr/>
        </p:nvGrpSpPr>
        <p:grpSpPr>
          <a:xfrm>
            <a:off x="957883" y="2490808"/>
            <a:ext cx="1334467" cy="2671744"/>
            <a:chOff x="4077952" y="2530556"/>
            <a:chExt cx="1334467" cy="2723686"/>
          </a:xfrm>
        </p:grpSpPr>
        <p:sp>
          <p:nvSpPr>
            <p:cNvPr id="11" name="Arrow: Bent 31">
              <a:extLst>
                <a:ext uri="{FF2B5EF4-FFF2-40B4-BE49-F238E27FC236}">
                  <a16:creationId xmlns:a16="http://schemas.microsoft.com/office/drawing/2014/main" id="{70C06F94-C00F-4E92-AF10-8644DC20714B}"/>
                </a:ext>
              </a:extLst>
            </p:cNvPr>
            <p:cNvSpPr/>
            <p:nvPr/>
          </p:nvSpPr>
          <p:spPr bwMode="auto">
            <a:xfrm rot="5400000">
              <a:off x="4306631" y="2394936"/>
              <a:ext cx="751431" cy="1022672"/>
            </a:xfrm>
            <a:prstGeom prst="ben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Oval 32">
              <a:extLst>
                <a:ext uri="{FF2B5EF4-FFF2-40B4-BE49-F238E27FC236}">
                  <a16:creationId xmlns:a16="http://schemas.microsoft.com/office/drawing/2014/main" id="{17756F7F-A817-4694-8C00-F8E42EF6C03B}"/>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Rectangle 34">
              <a:extLst>
                <a:ext uri="{FF2B5EF4-FFF2-40B4-BE49-F238E27FC236}">
                  <a16:creationId xmlns:a16="http://schemas.microsoft.com/office/drawing/2014/main" id="{4688F993-9C1C-4850-A85E-1BFEA2041EDB}"/>
                </a:ext>
              </a:extLst>
            </p:cNvPr>
            <p:cNvSpPr/>
            <p:nvPr/>
          </p:nvSpPr>
          <p:spPr bwMode="auto">
            <a:xfrm>
              <a:off x="4740676" y="3000652"/>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Rectangle 33">
              <a:extLst>
                <a:ext uri="{FF2B5EF4-FFF2-40B4-BE49-F238E27FC236}">
                  <a16:creationId xmlns:a16="http://schemas.microsoft.com/office/drawing/2014/main" id="{E7E3D0B1-8A33-44DC-9EF9-3EFEA23804FF}"/>
                </a:ext>
              </a:extLst>
            </p:cNvPr>
            <p:cNvSpPr/>
            <p:nvPr/>
          </p:nvSpPr>
          <p:spPr bwMode="auto">
            <a:xfrm rot="5400000">
              <a:off x="3869265" y="4016036"/>
              <a:ext cx="2289050" cy="18736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0" name="Flowchart: Terminator 36">
            <a:extLst>
              <a:ext uri="{FF2B5EF4-FFF2-40B4-BE49-F238E27FC236}">
                <a16:creationId xmlns:a16="http://schemas.microsoft.com/office/drawing/2014/main" id="{B04F9694-C774-455A-94FF-FBB5F770FC18}"/>
              </a:ext>
              <a:ext uri="{C183D7F6-B498-43B3-948B-1728B52AA6E4}">
                <adec:decorative xmlns:adec="http://schemas.microsoft.com/office/drawing/2017/decorative" val="1"/>
              </a:ext>
            </a:extLst>
          </p:cNvPr>
          <p:cNvSpPr/>
          <p:nvPr/>
        </p:nvSpPr>
        <p:spPr bwMode="auto">
          <a:xfrm rot="5400000">
            <a:off x="1586648" y="5138811"/>
            <a:ext cx="612904" cy="186116"/>
          </a:xfrm>
          <a:prstGeom prst="flowChartTerminator">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90">
            <a:extLst>
              <a:ext uri="{FF2B5EF4-FFF2-40B4-BE49-F238E27FC236}">
                <a16:creationId xmlns:a16="http://schemas.microsoft.com/office/drawing/2014/main" id="{11522F81-E3F7-4441-BADD-056D0FD0535B}"/>
              </a:ext>
            </a:extLst>
          </p:cNvPr>
          <p:cNvSpPr txBox="1"/>
          <p:nvPr/>
        </p:nvSpPr>
        <p:spPr>
          <a:xfrm>
            <a:off x="396623" y="842930"/>
            <a:ext cx="178330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0000"/>
                </a:solidFill>
                <a:effectLst/>
                <a:uLnTx/>
                <a:uFillTx/>
                <a:latin typeface="Segoe UI"/>
                <a:ea typeface="+mn-ea"/>
                <a:cs typeface="+mn-cs"/>
              </a:rPr>
              <a:t>Learning Path*</a:t>
            </a:r>
          </a:p>
        </p:txBody>
      </p:sp>
      <p:sp>
        <p:nvSpPr>
          <p:cNvPr id="25" name="TextBox 39">
            <a:extLst>
              <a:ext uri="{FF2B5EF4-FFF2-40B4-BE49-F238E27FC236}">
                <a16:creationId xmlns:a16="http://schemas.microsoft.com/office/drawing/2014/main" id="{7E5577A3-1EBB-4ABC-8E76-10FB43C5620B}"/>
              </a:ext>
            </a:extLst>
          </p:cNvPr>
          <p:cNvSpPr txBox="1"/>
          <p:nvPr/>
        </p:nvSpPr>
        <p:spPr>
          <a:xfrm>
            <a:off x="957883" y="2003658"/>
            <a:ext cx="21590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Module 1</a:t>
            </a:r>
            <a:br>
              <a:rPr kumimoji="0" lang="en-US" sz="1200" b="1" i="0" u="none" strike="noStrike" kern="1200" cap="none" spc="0" normalizeH="0" baseline="0" noProof="0" dirty="0">
                <a:ln>
                  <a:noFill/>
                </a:ln>
                <a:solidFill>
                  <a:schemeClr val="accent1"/>
                </a:solidFill>
                <a:effectLst/>
                <a:uLnTx/>
                <a:uFillTx/>
                <a:latin typeface="Segoe UI"/>
                <a:ea typeface="+mn-ea"/>
                <a:cs typeface="+mn-cs"/>
              </a:rPr>
            </a:br>
            <a:r>
              <a:rPr kumimoji="0" lang="en-US" sz="1200" b="1" i="0" u="none" strike="noStrike" kern="1200" cap="none" spc="0" normalizeH="0" baseline="0" noProof="0" dirty="0">
                <a:ln>
                  <a:noFill/>
                </a:ln>
                <a:solidFill>
                  <a:schemeClr val="accent1"/>
                </a:solidFill>
                <a:effectLst/>
                <a:uLnTx/>
                <a:uFillTx/>
                <a:latin typeface="Segoe UI"/>
                <a:ea typeface="+mn-ea"/>
                <a:cs typeface="+mn-cs"/>
              </a:rPr>
              <a:t>CAF </a:t>
            </a:r>
            <a:r>
              <a:rPr kumimoji="0" lang="en-US" sz="1200" b="1" i="0" u="none" strike="noStrike" kern="1200" cap="none" spc="0" normalizeH="0" baseline="0" noProof="0" dirty="0">
                <a:ln>
                  <a:noFill/>
                </a:ln>
                <a:solidFill>
                  <a:srgbClr val="000000"/>
                </a:solidFill>
                <a:effectLst/>
                <a:uLnTx/>
                <a:uFillTx/>
                <a:latin typeface="Segoe UI"/>
                <a:ea typeface="+mn-ea"/>
                <a:cs typeface="+mn-cs"/>
              </a:rPr>
              <a:t>BASIC</a:t>
            </a:r>
            <a:endParaRPr kumimoji="0" lang="de-DE" sz="1200" b="1" i="0" u="none" strike="noStrike" kern="1200" cap="none" spc="0" normalizeH="0" baseline="0" noProof="0" dirty="0">
              <a:ln>
                <a:noFill/>
              </a:ln>
              <a:solidFill>
                <a:srgbClr val="008575"/>
              </a:solidFill>
              <a:effectLst/>
              <a:uLnTx/>
              <a:uFillTx/>
              <a:latin typeface="Segoe UI"/>
              <a:ea typeface="+mn-ea"/>
              <a:cs typeface="+mn-cs"/>
            </a:endParaRPr>
          </a:p>
        </p:txBody>
      </p:sp>
      <p:sp>
        <p:nvSpPr>
          <p:cNvPr id="27" name="TextBox 49">
            <a:extLst>
              <a:ext uri="{FF2B5EF4-FFF2-40B4-BE49-F238E27FC236}">
                <a16:creationId xmlns:a16="http://schemas.microsoft.com/office/drawing/2014/main" id="{FA812EBB-5991-4592-AB1D-ED2C0ABC4F2C}"/>
              </a:ext>
            </a:extLst>
          </p:cNvPr>
          <p:cNvSpPr txBox="1"/>
          <p:nvPr/>
        </p:nvSpPr>
        <p:spPr>
          <a:xfrm>
            <a:off x="2140075" y="2983433"/>
            <a:ext cx="207105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Microsoft Cloud Adoption Framework (CAF)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Intro</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p>
        </p:txBody>
      </p:sp>
      <p:sp>
        <p:nvSpPr>
          <p:cNvPr id="29" name="Oval 50">
            <a:extLst>
              <a:ext uri="{FF2B5EF4-FFF2-40B4-BE49-F238E27FC236}">
                <a16:creationId xmlns:a16="http://schemas.microsoft.com/office/drawing/2014/main" id="{A953D6DF-4434-491E-9E89-19020490A4C7}"/>
              </a:ext>
              <a:ext uri="{C183D7F6-B498-43B3-948B-1728B52AA6E4}">
                <adec:decorative xmlns:adec="http://schemas.microsoft.com/office/drawing/2017/decorative" val="1"/>
              </a:ext>
            </a:extLst>
          </p:cNvPr>
          <p:cNvSpPr/>
          <p:nvPr/>
        </p:nvSpPr>
        <p:spPr bwMode="auto">
          <a:xfrm>
            <a:off x="1800042" y="356925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Textfeld 29">
            <a:extLst>
              <a:ext uri="{FF2B5EF4-FFF2-40B4-BE49-F238E27FC236}">
                <a16:creationId xmlns:a16="http://schemas.microsoft.com/office/drawing/2014/main" id="{9F1BF2D3-2CAA-4602-B4ED-CAEC951C2A66}"/>
              </a:ext>
            </a:extLst>
          </p:cNvPr>
          <p:cNvSpPr txBox="1"/>
          <p:nvPr/>
        </p:nvSpPr>
        <p:spPr>
          <a:xfrm>
            <a:off x="2234088" y="3555083"/>
            <a:ext cx="2030877"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1h </a:t>
            </a:r>
            <a:r>
              <a:rPr kumimoji="0" lang="en-US" sz="1200" b="0" i="0" u="none" strike="noStrike" kern="1200" cap="none" spc="0" normalizeH="0" baseline="0" noProof="0" dirty="0">
                <a:ln>
                  <a:noFill/>
                </a:ln>
                <a:solidFill>
                  <a:srgbClr val="008575"/>
                </a:solidFill>
                <a:effectLst/>
                <a:uLnTx/>
                <a:uFillTx/>
                <a:latin typeface="Segoe UI"/>
                <a:ea typeface="+mn-ea"/>
                <a:cs typeface="+mn-cs"/>
                <a:hlinkClick r:id="rId2"/>
              </a:rPr>
              <a:t>Online self paced Training</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Basic understanding of CAF</a:t>
            </a:r>
          </a:p>
        </p:txBody>
      </p:sp>
      <p:sp>
        <p:nvSpPr>
          <p:cNvPr id="34" name="Oval 50">
            <a:extLst>
              <a:ext uri="{FF2B5EF4-FFF2-40B4-BE49-F238E27FC236}">
                <a16:creationId xmlns:a16="http://schemas.microsoft.com/office/drawing/2014/main" id="{6DD4A041-0735-445A-B8F8-D12100A0263C}"/>
              </a:ext>
              <a:ext uri="{C183D7F6-B498-43B3-948B-1728B52AA6E4}">
                <adec:decorative xmlns:adec="http://schemas.microsoft.com/office/drawing/2017/decorative" val="1"/>
              </a:ext>
            </a:extLst>
          </p:cNvPr>
          <p:cNvSpPr/>
          <p:nvPr/>
        </p:nvSpPr>
        <p:spPr bwMode="auto">
          <a:xfrm>
            <a:off x="1797636" y="480154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49">
            <a:extLst>
              <a:ext uri="{FF2B5EF4-FFF2-40B4-BE49-F238E27FC236}">
                <a16:creationId xmlns:a16="http://schemas.microsoft.com/office/drawing/2014/main" id="{03B55D42-A912-4C3A-A977-2ADD477BC244}"/>
              </a:ext>
            </a:extLst>
          </p:cNvPr>
          <p:cNvSpPr txBox="1"/>
          <p:nvPr/>
        </p:nvSpPr>
        <p:spPr>
          <a:xfrm>
            <a:off x="2196119" y="4801543"/>
            <a:ext cx="197301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CAF 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Basic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8575"/>
                </a:solidFill>
                <a:latin typeface="Segoe UI"/>
              </a:rPr>
              <a:t>2x 0,5 Days </a:t>
            </a:r>
            <a:r>
              <a:rPr lang="en-US" sz="1200" dirty="0">
                <a:solidFill>
                  <a:srgbClr val="000000"/>
                </a:solidFill>
                <a:latin typeface="Segoe UI"/>
              </a:rPr>
              <a:t>Hackathon (virtual or in person)</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2010444E-6D2E-41E0-99D6-23DF1C9E3AC4}"/>
              </a:ext>
              <a:ext uri="{C183D7F6-B498-43B3-948B-1728B52AA6E4}">
                <adec:decorative xmlns:adec="http://schemas.microsoft.com/office/drawing/2017/decorative" val="1"/>
              </a:ext>
            </a:extLst>
          </p:cNvPr>
          <p:cNvGrpSpPr/>
          <p:nvPr/>
        </p:nvGrpSpPr>
        <p:grpSpPr>
          <a:xfrm>
            <a:off x="3602159" y="2490808"/>
            <a:ext cx="1334467" cy="2671744"/>
            <a:chOff x="4077952" y="2530556"/>
            <a:chExt cx="1334467" cy="2723686"/>
          </a:xfrm>
        </p:grpSpPr>
        <p:sp>
          <p:nvSpPr>
            <p:cNvPr id="37" name="Arrow: Bent 31">
              <a:extLst>
                <a:ext uri="{FF2B5EF4-FFF2-40B4-BE49-F238E27FC236}">
                  <a16:creationId xmlns:a16="http://schemas.microsoft.com/office/drawing/2014/main" id="{99792B6E-EBDF-4DC5-B654-9DF06E54B4FF}"/>
                </a:ext>
              </a:extLst>
            </p:cNvPr>
            <p:cNvSpPr/>
            <p:nvPr/>
          </p:nvSpPr>
          <p:spPr bwMode="auto">
            <a:xfrm rot="5400000">
              <a:off x="4306631" y="2394936"/>
              <a:ext cx="751431" cy="1022672"/>
            </a:xfrm>
            <a:prstGeom prst="ben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8" name="Oval 32">
              <a:extLst>
                <a:ext uri="{FF2B5EF4-FFF2-40B4-BE49-F238E27FC236}">
                  <a16:creationId xmlns:a16="http://schemas.microsoft.com/office/drawing/2014/main" id="{7953653C-2ED4-4C1F-9C82-F5D1C0EC8E8C}"/>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Rectangle 34">
              <a:extLst>
                <a:ext uri="{FF2B5EF4-FFF2-40B4-BE49-F238E27FC236}">
                  <a16:creationId xmlns:a16="http://schemas.microsoft.com/office/drawing/2014/main" id="{9039D73C-8337-466D-89D5-14D72D3C772D}"/>
                </a:ext>
              </a:extLst>
            </p:cNvPr>
            <p:cNvSpPr/>
            <p:nvPr/>
          </p:nvSpPr>
          <p:spPr bwMode="auto">
            <a:xfrm>
              <a:off x="4740676" y="3000652"/>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Rectangle 33">
              <a:extLst>
                <a:ext uri="{FF2B5EF4-FFF2-40B4-BE49-F238E27FC236}">
                  <a16:creationId xmlns:a16="http://schemas.microsoft.com/office/drawing/2014/main" id="{874FD713-B905-4B96-8D89-8764BCA77C20}"/>
                </a:ext>
              </a:extLst>
            </p:cNvPr>
            <p:cNvSpPr/>
            <p:nvPr/>
          </p:nvSpPr>
          <p:spPr bwMode="auto">
            <a:xfrm rot="5400000">
              <a:off x="3859740" y="4016036"/>
              <a:ext cx="2289050" cy="18736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41" name="Flowchart: Terminator 36">
            <a:extLst>
              <a:ext uri="{FF2B5EF4-FFF2-40B4-BE49-F238E27FC236}">
                <a16:creationId xmlns:a16="http://schemas.microsoft.com/office/drawing/2014/main" id="{2BB867F8-43C8-48FC-B877-34AA0BA23D60}"/>
              </a:ext>
              <a:ext uri="{C183D7F6-B498-43B3-948B-1728B52AA6E4}">
                <adec:decorative xmlns:adec="http://schemas.microsoft.com/office/drawing/2017/decorative" val="1"/>
              </a:ext>
            </a:extLst>
          </p:cNvPr>
          <p:cNvSpPr/>
          <p:nvPr/>
        </p:nvSpPr>
        <p:spPr bwMode="auto">
          <a:xfrm rot="5400000">
            <a:off x="4221399" y="5138811"/>
            <a:ext cx="612904" cy="186116"/>
          </a:xfrm>
          <a:prstGeom prst="flowChartTerminator">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 name="TextBox 39">
            <a:extLst>
              <a:ext uri="{FF2B5EF4-FFF2-40B4-BE49-F238E27FC236}">
                <a16:creationId xmlns:a16="http://schemas.microsoft.com/office/drawing/2014/main" id="{FCDDDD80-CD5A-4AF7-9FEB-4A42E3C777E7}"/>
              </a:ext>
            </a:extLst>
          </p:cNvPr>
          <p:cNvSpPr txBox="1"/>
          <p:nvPr/>
        </p:nvSpPr>
        <p:spPr>
          <a:xfrm>
            <a:off x="3602159" y="2003658"/>
            <a:ext cx="21590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Module 2</a:t>
            </a:r>
            <a:br>
              <a:rPr kumimoji="0" lang="en-US" sz="1200" b="1" i="0" u="none" strike="noStrike" kern="1200" cap="none" spc="0" normalizeH="0" baseline="0" noProof="0" dirty="0">
                <a:ln>
                  <a:noFill/>
                </a:ln>
                <a:solidFill>
                  <a:schemeClr val="accent1"/>
                </a:solidFill>
                <a:effectLst/>
                <a:uLnTx/>
                <a:uFillTx/>
                <a:latin typeface="Segoe UI"/>
                <a:ea typeface="+mn-ea"/>
                <a:cs typeface="+mn-cs"/>
              </a:rPr>
            </a:br>
            <a:r>
              <a:rPr kumimoji="0" lang="en-US" sz="1200" b="1" i="0" u="none" strike="noStrike" kern="1200" cap="none" spc="0" normalizeH="0" baseline="0" noProof="0" dirty="0">
                <a:ln>
                  <a:noFill/>
                </a:ln>
                <a:solidFill>
                  <a:schemeClr val="accent1"/>
                </a:solidFill>
                <a:effectLst/>
                <a:uLnTx/>
                <a:uFillTx/>
                <a:latin typeface="Segoe UI"/>
                <a:ea typeface="+mn-ea"/>
                <a:cs typeface="+mn-cs"/>
              </a:rPr>
              <a:t>CAF </a:t>
            </a:r>
            <a:r>
              <a:rPr kumimoji="0" lang="en-US" sz="1200" b="1" i="0" u="none" strike="noStrike" kern="1200" cap="none" spc="0" normalizeH="0" baseline="0" noProof="0" dirty="0">
                <a:ln>
                  <a:noFill/>
                </a:ln>
                <a:solidFill>
                  <a:srgbClr val="000000"/>
                </a:solidFill>
                <a:effectLst/>
                <a:uLnTx/>
                <a:uFillTx/>
                <a:latin typeface="Segoe UI"/>
                <a:ea typeface="+mn-ea"/>
                <a:cs typeface="+mn-cs"/>
              </a:rPr>
              <a:t>Migration</a:t>
            </a:r>
            <a:endParaRPr kumimoji="0" lang="de-DE" sz="1200" b="1" i="0" u="none" strike="noStrike" kern="1200" cap="none" spc="0" normalizeH="0" baseline="0" noProof="0" dirty="0">
              <a:ln>
                <a:noFill/>
              </a:ln>
              <a:solidFill>
                <a:srgbClr val="008575"/>
              </a:solidFill>
              <a:effectLst/>
              <a:uLnTx/>
              <a:uFillTx/>
              <a:latin typeface="Segoe UI"/>
              <a:ea typeface="+mn-ea"/>
              <a:cs typeface="+mn-cs"/>
            </a:endParaRPr>
          </a:p>
        </p:txBody>
      </p:sp>
      <p:sp>
        <p:nvSpPr>
          <p:cNvPr id="43" name="Oval 50">
            <a:extLst>
              <a:ext uri="{FF2B5EF4-FFF2-40B4-BE49-F238E27FC236}">
                <a16:creationId xmlns:a16="http://schemas.microsoft.com/office/drawing/2014/main" id="{6A65E18B-ED49-4ADA-8504-CF547285E824}"/>
              </a:ext>
              <a:ext uri="{C183D7F6-B498-43B3-948B-1728B52AA6E4}">
                <adec:decorative xmlns:adec="http://schemas.microsoft.com/office/drawing/2017/decorative" val="1"/>
              </a:ext>
            </a:extLst>
          </p:cNvPr>
          <p:cNvSpPr/>
          <p:nvPr/>
        </p:nvSpPr>
        <p:spPr bwMode="auto">
          <a:xfrm>
            <a:off x="4434793" y="3582984"/>
            <a:ext cx="186116" cy="2046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 name="Oval 50">
            <a:extLst>
              <a:ext uri="{FF2B5EF4-FFF2-40B4-BE49-F238E27FC236}">
                <a16:creationId xmlns:a16="http://schemas.microsoft.com/office/drawing/2014/main" id="{9946036D-C602-4F92-A464-DE03D9133A65}"/>
              </a:ext>
              <a:ext uri="{C183D7F6-B498-43B3-948B-1728B52AA6E4}">
                <adec:decorative xmlns:adec="http://schemas.microsoft.com/office/drawing/2017/decorative" val="1"/>
              </a:ext>
            </a:extLst>
          </p:cNvPr>
          <p:cNvSpPr/>
          <p:nvPr/>
        </p:nvSpPr>
        <p:spPr bwMode="auto">
          <a:xfrm>
            <a:off x="4438626" y="480154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7" name="TextBox 49">
            <a:extLst>
              <a:ext uri="{FF2B5EF4-FFF2-40B4-BE49-F238E27FC236}">
                <a16:creationId xmlns:a16="http://schemas.microsoft.com/office/drawing/2014/main" id="{981334CE-FE2D-4C5C-90C3-75BED5735FCD}"/>
              </a:ext>
            </a:extLst>
          </p:cNvPr>
          <p:cNvSpPr txBox="1"/>
          <p:nvPr/>
        </p:nvSpPr>
        <p:spPr>
          <a:xfrm>
            <a:off x="4722602" y="4801543"/>
            <a:ext cx="204623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CAF 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Migration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8575"/>
                </a:solidFill>
                <a:latin typeface="Segoe UI"/>
              </a:rPr>
              <a:t>1,5 Days </a:t>
            </a:r>
            <a:r>
              <a:rPr lang="en-US" sz="1200" dirty="0">
                <a:solidFill>
                  <a:srgbClr val="000000"/>
                </a:solidFill>
                <a:latin typeface="Segoe UI"/>
              </a:rPr>
              <a:t>Hackathon (virtual or in person)</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p:txBody>
      </p:sp>
      <p:grpSp>
        <p:nvGrpSpPr>
          <p:cNvPr id="48" name="Group 35">
            <a:extLst>
              <a:ext uri="{FF2B5EF4-FFF2-40B4-BE49-F238E27FC236}">
                <a16:creationId xmlns:a16="http://schemas.microsoft.com/office/drawing/2014/main" id="{8E9301D9-DAE1-48C8-AB67-1D4C21DF8B9E}"/>
              </a:ext>
              <a:ext uri="{C183D7F6-B498-43B3-948B-1728B52AA6E4}">
                <adec:decorative xmlns:adec="http://schemas.microsoft.com/office/drawing/2017/decorative" val="1"/>
              </a:ext>
            </a:extLst>
          </p:cNvPr>
          <p:cNvGrpSpPr/>
          <p:nvPr/>
        </p:nvGrpSpPr>
        <p:grpSpPr>
          <a:xfrm>
            <a:off x="6179974" y="2490808"/>
            <a:ext cx="1334467" cy="2658347"/>
            <a:chOff x="4077952" y="2530556"/>
            <a:chExt cx="1334467" cy="2710029"/>
          </a:xfrm>
        </p:grpSpPr>
        <p:sp>
          <p:nvSpPr>
            <p:cNvPr id="49" name="Arrow: Bent 31">
              <a:extLst>
                <a:ext uri="{FF2B5EF4-FFF2-40B4-BE49-F238E27FC236}">
                  <a16:creationId xmlns:a16="http://schemas.microsoft.com/office/drawing/2014/main" id="{A0D56E54-1667-405D-9B35-E5174E6B1DE4}"/>
                </a:ext>
              </a:extLst>
            </p:cNvPr>
            <p:cNvSpPr/>
            <p:nvPr/>
          </p:nvSpPr>
          <p:spPr bwMode="auto">
            <a:xfrm rot="5400000">
              <a:off x="4306631" y="2394936"/>
              <a:ext cx="751431" cy="1022672"/>
            </a:xfrm>
            <a:prstGeom prst="ben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32">
              <a:extLst>
                <a:ext uri="{FF2B5EF4-FFF2-40B4-BE49-F238E27FC236}">
                  <a16:creationId xmlns:a16="http://schemas.microsoft.com/office/drawing/2014/main" id="{4CF61D0D-7C5F-4FFA-8D01-09E229A66E00}"/>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Rectangle 34">
              <a:extLst>
                <a:ext uri="{FF2B5EF4-FFF2-40B4-BE49-F238E27FC236}">
                  <a16:creationId xmlns:a16="http://schemas.microsoft.com/office/drawing/2014/main" id="{D2DBB134-3583-4866-943A-D4C20722F42C}"/>
                </a:ext>
              </a:extLst>
            </p:cNvPr>
            <p:cNvSpPr/>
            <p:nvPr/>
          </p:nvSpPr>
          <p:spPr bwMode="auto">
            <a:xfrm>
              <a:off x="4740676" y="3000652"/>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33">
              <a:extLst>
                <a:ext uri="{FF2B5EF4-FFF2-40B4-BE49-F238E27FC236}">
                  <a16:creationId xmlns:a16="http://schemas.microsoft.com/office/drawing/2014/main" id="{D4BC3760-0F2E-4AFE-BD58-1C2CD5BA6B88}"/>
                </a:ext>
              </a:extLst>
            </p:cNvPr>
            <p:cNvSpPr/>
            <p:nvPr/>
          </p:nvSpPr>
          <p:spPr bwMode="auto">
            <a:xfrm rot="5400000">
              <a:off x="3869744" y="4009208"/>
              <a:ext cx="2275393" cy="18736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53" name="Flowchart: Terminator 36">
            <a:extLst>
              <a:ext uri="{FF2B5EF4-FFF2-40B4-BE49-F238E27FC236}">
                <a16:creationId xmlns:a16="http://schemas.microsoft.com/office/drawing/2014/main" id="{9E5EA5CD-9F37-4712-A0D6-4A394453F073}"/>
              </a:ext>
              <a:ext uri="{C183D7F6-B498-43B3-948B-1728B52AA6E4}">
                <adec:decorative xmlns:adec="http://schemas.microsoft.com/office/drawing/2017/decorative" val="1"/>
              </a:ext>
            </a:extLst>
          </p:cNvPr>
          <p:cNvSpPr/>
          <p:nvPr/>
        </p:nvSpPr>
        <p:spPr bwMode="auto">
          <a:xfrm rot="5400000">
            <a:off x="6592279" y="5355269"/>
            <a:ext cx="1045822" cy="186115"/>
          </a:xfrm>
          <a:prstGeom prst="flowChartTerminator">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4" name="TextBox 39">
            <a:extLst>
              <a:ext uri="{FF2B5EF4-FFF2-40B4-BE49-F238E27FC236}">
                <a16:creationId xmlns:a16="http://schemas.microsoft.com/office/drawing/2014/main" id="{C1847BD4-B97B-4798-9898-68275A5838A8}"/>
              </a:ext>
            </a:extLst>
          </p:cNvPr>
          <p:cNvSpPr txBox="1"/>
          <p:nvPr/>
        </p:nvSpPr>
        <p:spPr>
          <a:xfrm>
            <a:off x="6179974" y="2003658"/>
            <a:ext cx="21590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Module 3</a:t>
            </a:r>
            <a:br>
              <a:rPr kumimoji="0" lang="en-US" sz="1200" b="1" i="0" u="none" strike="noStrike" kern="1200" cap="none" spc="0" normalizeH="0" baseline="0" noProof="0" dirty="0">
                <a:ln>
                  <a:noFill/>
                </a:ln>
                <a:solidFill>
                  <a:schemeClr val="accent1"/>
                </a:solidFill>
                <a:effectLst/>
                <a:uLnTx/>
                <a:uFillTx/>
                <a:latin typeface="Segoe UI"/>
                <a:ea typeface="+mn-ea"/>
                <a:cs typeface="+mn-cs"/>
              </a:rPr>
            </a:br>
            <a:r>
              <a:rPr kumimoji="0" lang="en-US" sz="1200" b="1" i="0" u="none" strike="noStrike" kern="1200" cap="none" spc="0" normalizeH="0" baseline="0" noProof="0" dirty="0">
                <a:ln>
                  <a:noFill/>
                </a:ln>
                <a:solidFill>
                  <a:schemeClr val="accent1"/>
                </a:solidFill>
                <a:effectLst/>
                <a:uLnTx/>
                <a:uFillTx/>
                <a:latin typeface="Segoe UI"/>
                <a:ea typeface="+mn-ea"/>
                <a:cs typeface="+mn-cs"/>
              </a:rPr>
              <a:t>CAF </a:t>
            </a:r>
            <a:r>
              <a:rPr kumimoji="0" lang="en-US" sz="1200" b="1" i="0" u="none" strike="noStrike" kern="1200" cap="none" spc="0" normalizeH="0" baseline="0" noProof="0" dirty="0">
                <a:ln>
                  <a:noFill/>
                </a:ln>
                <a:solidFill>
                  <a:srgbClr val="000000"/>
                </a:solidFill>
                <a:effectLst/>
                <a:uLnTx/>
                <a:uFillTx/>
                <a:latin typeface="Segoe UI"/>
                <a:ea typeface="+mn-ea"/>
                <a:cs typeface="+mn-cs"/>
              </a:rPr>
              <a:t>Advanced</a:t>
            </a:r>
            <a:endParaRPr kumimoji="0" lang="de-DE" sz="1200" b="1" i="0" u="none" strike="noStrike" kern="1200" cap="none" spc="0" normalizeH="0" baseline="0" noProof="0" dirty="0">
              <a:ln>
                <a:noFill/>
              </a:ln>
              <a:solidFill>
                <a:srgbClr val="008575"/>
              </a:solidFill>
              <a:effectLst/>
              <a:uLnTx/>
              <a:uFillTx/>
              <a:latin typeface="Segoe UI"/>
              <a:ea typeface="+mn-ea"/>
              <a:cs typeface="+mn-cs"/>
            </a:endParaRPr>
          </a:p>
        </p:txBody>
      </p:sp>
      <p:sp>
        <p:nvSpPr>
          <p:cNvPr id="55" name="Oval 50">
            <a:extLst>
              <a:ext uri="{FF2B5EF4-FFF2-40B4-BE49-F238E27FC236}">
                <a16:creationId xmlns:a16="http://schemas.microsoft.com/office/drawing/2014/main" id="{18CCA746-CF0A-416C-AE4B-FDB5ED789508}"/>
              </a:ext>
              <a:ext uri="{C183D7F6-B498-43B3-948B-1728B52AA6E4}">
                <adec:decorative xmlns:adec="http://schemas.microsoft.com/office/drawing/2017/decorative" val="1"/>
              </a:ext>
            </a:extLst>
          </p:cNvPr>
          <p:cNvSpPr/>
          <p:nvPr/>
        </p:nvSpPr>
        <p:spPr bwMode="auto">
          <a:xfrm>
            <a:off x="7018958" y="3755721"/>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7" name="Oval 50">
            <a:extLst>
              <a:ext uri="{FF2B5EF4-FFF2-40B4-BE49-F238E27FC236}">
                <a16:creationId xmlns:a16="http://schemas.microsoft.com/office/drawing/2014/main" id="{5E6AD402-D6A9-4466-BDE5-D2781A8477BC}"/>
              </a:ext>
              <a:ext uri="{C183D7F6-B498-43B3-948B-1728B52AA6E4}">
                <adec:decorative xmlns:adec="http://schemas.microsoft.com/office/drawing/2017/decorative" val="1"/>
              </a:ext>
            </a:extLst>
          </p:cNvPr>
          <p:cNvSpPr/>
          <p:nvPr/>
        </p:nvSpPr>
        <p:spPr bwMode="auto">
          <a:xfrm>
            <a:off x="7023377" y="480154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9" name="Group 35">
            <a:extLst>
              <a:ext uri="{FF2B5EF4-FFF2-40B4-BE49-F238E27FC236}">
                <a16:creationId xmlns:a16="http://schemas.microsoft.com/office/drawing/2014/main" id="{91BC57D5-D3C1-4429-9523-C776EFEB9286}"/>
              </a:ext>
              <a:ext uri="{C183D7F6-B498-43B3-948B-1728B52AA6E4}">
                <adec:decorative xmlns:adec="http://schemas.microsoft.com/office/drawing/2017/decorative" val="1"/>
              </a:ext>
            </a:extLst>
          </p:cNvPr>
          <p:cNvGrpSpPr/>
          <p:nvPr/>
        </p:nvGrpSpPr>
        <p:grpSpPr>
          <a:xfrm>
            <a:off x="8845066" y="2490808"/>
            <a:ext cx="1334467" cy="2671744"/>
            <a:chOff x="4077952" y="2530556"/>
            <a:chExt cx="1334467" cy="2723686"/>
          </a:xfrm>
        </p:grpSpPr>
        <p:sp>
          <p:nvSpPr>
            <p:cNvPr id="60" name="Arrow: Bent 31">
              <a:extLst>
                <a:ext uri="{FF2B5EF4-FFF2-40B4-BE49-F238E27FC236}">
                  <a16:creationId xmlns:a16="http://schemas.microsoft.com/office/drawing/2014/main" id="{39E49B59-1522-4A48-938D-F41D1B809FEB}"/>
                </a:ext>
              </a:extLst>
            </p:cNvPr>
            <p:cNvSpPr/>
            <p:nvPr/>
          </p:nvSpPr>
          <p:spPr bwMode="auto">
            <a:xfrm rot="5400000">
              <a:off x="4306631" y="2394936"/>
              <a:ext cx="751431" cy="1022672"/>
            </a:xfrm>
            <a:prstGeom prst="ben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1" name="Oval 32">
              <a:extLst>
                <a:ext uri="{FF2B5EF4-FFF2-40B4-BE49-F238E27FC236}">
                  <a16:creationId xmlns:a16="http://schemas.microsoft.com/office/drawing/2014/main" id="{A941A021-3795-423C-AA9F-1A76F5D3CC53}"/>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2" name="Rectangle 34">
              <a:extLst>
                <a:ext uri="{FF2B5EF4-FFF2-40B4-BE49-F238E27FC236}">
                  <a16:creationId xmlns:a16="http://schemas.microsoft.com/office/drawing/2014/main" id="{C6F30D9B-5146-407B-8E4F-61BA1A9D44C4}"/>
                </a:ext>
              </a:extLst>
            </p:cNvPr>
            <p:cNvSpPr/>
            <p:nvPr/>
          </p:nvSpPr>
          <p:spPr bwMode="auto">
            <a:xfrm>
              <a:off x="4740676" y="3000652"/>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3" name="Rectangle 33">
              <a:extLst>
                <a:ext uri="{FF2B5EF4-FFF2-40B4-BE49-F238E27FC236}">
                  <a16:creationId xmlns:a16="http://schemas.microsoft.com/office/drawing/2014/main" id="{670B8C32-6EFA-48EF-B808-264E0FCE8599}"/>
                </a:ext>
              </a:extLst>
            </p:cNvPr>
            <p:cNvSpPr/>
            <p:nvPr/>
          </p:nvSpPr>
          <p:spPr bwMode="auto">
            <a:xfrm rot="5400000">
              <a:off x="3869265" y="4016036"/>
              <a:ext cx="2289050" cy="18736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64" name="Flowchart: Terminator 36">
            <a:extLst>
              <a:ext uri="{FF2B5EF4-FFF2-40B4-BE49-F238E27FC236}">
                <a16:creationId xmlns:a16="http://schemas.microsoft.com/office/drawing/2014/main" id="{E8B7D399-EF24-4C52-8D1C-5585FFE9D09A}"/>
              </a:ext>
              <a:ext uri="{C183D7F6-B498-43B3-948B-1728B52AA6E4}">
                <adec:decorative xmlns:adec="http://schemas.microsoft.com/office/drawing/2017/decorative" val="1"/>
              </a:ext>
            </a:extLst>
          </p:cNvPr>
          <p:cNvSpPr/>
          <p:nvPr/>
        </p:nvSpPr>
        <p:spPr bwMode="auto">
          <a:xfrm rot="5400000">
            <a:off x="9473045" y="5083768"/>
            <a:ext cx="612904" cy="192045"/>
          </a:xfrm>
          <a:prstGeom prst="flowChartTerminator">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TextBox 39">
            <a:extLst>
              <a:ext uri="{FF2B5EF4-FFF2-40B4-BE49-F238E27FC236}">
                <a16:creationId xmlns:a16="http://schemas.microsoft.com/office/drawing/2014/main" id="{7ACEBDCF-EF49-4E0C-8A3B-94C5ABD7F054}"/>
              </a:ext>
            </a:extLst>
          </p:cNvPr>
          <p:cNvSpPr txBox="1"/>
          <p:nvPr/>
        </p:nvSpPr>
        <p:spPr>
          <a:xfrm>
            <a:off x="8845066" y="2024678"/>
            <a:ext cx="21590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ESLZ</a:t>
            </a:r>
            <a:r>
              <a:rPr kumimoji="0" lang="en-US" sz="1200" b="1" i="0" u="none" strike="noStrike" kern="1200" cap="none" spc="0" normalizeH="0" baseline="0" noProof="0" dirty="0">
                <a:ln>
                  <a:noFill/>
                </a:ln>
                <a:solidFill>
                  <a:srgbClr val="008575"/>
                </a:solidFill>
                <a:effectLst/>
                <a:uLnTx/>
                <a:uFillTx/>
                <a:latin typeface="Segoe UI"/>
                <a:ea typeface="+mn-ea"/>
                <a:cs typeface="+mn-cs"/>
              </a:rPr>
              <a:t> </a:t>
            </a:r>
            <a:r>
              <a:rPr kumimoji="0" lang="en-US" sz="1200" b="1" i="0" u="none" strike="noStrike" kern="1200" cap="none" spc="0" normalizeH="0" baseline="0" noProof="0" dirty="0" err="1">
                <a:ln>
                  <a:noFill/>
                </a:ln>
                <a:solidFill>
                  <a:srgbClr val="000000"/>
                </a:solidFill>
                <a:effectLst/>
                <a:uLnTx/>
                <a:uFillTx/>
                <a:latin typeface="Segoe UI"/>
                <a:ea typeface="+mn-ea"/>
                <a:cs typeface="+mn-cs"/>
              </a:rPr>
              <a:t>IaC</a:t>
            </a:r>
            <a:r>
              <a:rPr kumimoji="0" lang="en-US" sz="1200" b="1" i="0" u="none" strike="noStrike" kern="1200" cap="none" spc="0" normalizeH="0" baseline="0" noProof="0" dirty="0">
                <a:ln>
                  <a:noFill/>
                </a:ln>
                <a:solidFill>
                  <a:srgbClr val="000000"/>
                </a:solidFill>
                <a:effectLst/>
                <a:uLnTx/>
                <a:uFillTx/>
                <a:latin typeface="Segoe UI"/>
                <a:ea typeface="+mn-ea"/>
                <a:cs typeface="+mn-cs"/>
              </a:rPr>
              <a:t> Hackathon </a:t>
            </a:r>
            <a:br>
              <a:rPr kumimoji="0" lang="en-US" sz="1200" b="1" i="0" u="none" strike="noStrike" kern="1200" cap="none" spc="0" normalizeH="0" baseline="0" noProof="0" dirty="0">
                <a:ln>
                  <a:noFill/>
                </a:ln>
                <a:solidFill>
                  <a:srgbClr val="000000"/>
                </a:solidFill>
                <a:effectLst/>
                <a:uLnTx/>
                <a:uFillTx/>
                <a:latin typeface="Segoe UI"/>
                <a:ea typeface="+mn-ea"/>
                <a:cs typeface="+mn-cs"/>
              </a:rPr>
            </a:br>
            <a:r>
              <a:rPr kumimoji="0" lang="en-US" sz="1200" b="1" i="0" u="none" strike="noStrike" kern="1200" cap="none" spc="0" normalizeH="0" baseline="0" noProof="0" dirty="0">
                <a:ln>
                  <a:noFill/>
                </a:ln>
                <a:solidFill>
                  <a:srgbClr val="000000"/>
                </a:solidFill>
                <a:effectLst/>
                <a:uLnTx/>
                <a:uFillTx/>
                <a:latin typeface="Segoe UI"/>
                <a:ea typeface="+mn-ea"/>
                <a:cs typeface="+mn-cs"/>
              </a:rPr>
              <a:t>(</a:t>
            </a:r>
            <a:r>
              <a:rPr lang="en-US" sz="1200" dirty="0"/>
              <a:t>optional </a:t>
            </a:r>
            <a:r>
              <a:rPr lang="en-US" sz="1200" dirty="0">
                <a:solidFill>
                  <a:schemeClr val="accent1"/>
                </a:solidFill>
              </a:rPr>
              <a:t>“Add-on”</a:t>
            </a:r>
            <a:r>
              <a:rPr lang="en-US" sz="1200" dirty="0"/>
              <a:t> Module</a:t>
            </a:r>
            <a:r>
              <a:rPr kumimoji="0" lang="en-US" sz="1200" b="1" i="0" u="none" strike="noStrike" kern="1200" cap="none" spc="0" normalizeH="0" baseline="0" noProof="0" dirty="0">
                <a:ln>
                  <a:noFill/>
                </a:ln>
                <a:solidFill>
                  <a:srgbClr val="008575"/>
                </a:solidFill>
                <a:effectLst/>
                <a:uLnTx/>
                <a:uFillTx/>
                <a:latin typeface="Segoe UI"/>
                <a:ea typeface="+mn-ea"/>
                <a:cs typeface="+mn-cs"/>
              </a:rPr>
              <a:t> </a:t>
            </a:r>
            <a:r>
              <a:rPr kumimoji="0" lang="en-US" sz="1200" b="1" i="0" u="none" strike="noStrike" kern="1200" cap="none" spc="0" normalizeH="0" baseline="0" noProof="0" dirty="0">
                <a:ln>
                  <a:noFill/>
                </a:ln>
                <a:effectLst/>
                <a:uLnTx/>
                <a:uFillTx/>
                <a:latin typeface="Segoe UI"/>
                <a:ea typeface="+mn-ea"/>
                <a:cs typeface="+mn-cs"/>
              </a:rPr>
              <a:t>)</a:t>
            </a:r>
            <a:endParaRPr kumimoji="0" lang="de-DE" sz="1200" b="1" i="0" u="none" strike="noStrike" kern="1200" cap="none" spc="0" normalizeH="0" baseline="0" noProof="0" dirty="0">
              <a:ln>
                <a:noFill/>
              </a:ln>
              <a:effectLst/>
              <a:uLnTx/>
              <a:uFillTx/>
              <a:latin typeface="Segoe UI"/>
              <a:ea typeface="+mn-ea"/>
              <a:cs typeface="+mn-cs"/>
            </a:endParaRPr>
          </a:p>
        </p:txBody>
      </p:sp>
      <p:sp>
        <p:nvSpPr>
          <p:cNvPr id="68" name="Oval 50">
            <a:extLst>
              <a:ext uri="{FF2B5EF4-FFF2-40B4-BE49-F238E27FC236}">
                <a16:creationId xmlns:a16="http://schemas.microsoft.com/office/drawing/2014/main" id="{5AB3A64E-BF29-4D75-949E-CE89CA2A5953}"/>
              </a:ext>
              <a:ext uri="{C183D7F6-B498-43B3-948B-1728B52AA6E4}">
                <adec:decorative xmlns:adec="http://schemas.microsoft.com/office/drawing/2017/decorative" val="1"/>
              </a:ext>
            </a:extLst>
          </p:cNvPr>
          <p:cNvSpPr/>
          <p:nvPr/>
        </p:nvSpPr>
        <p:spPr bwMode="auto">
          <a:xfrm>
            <a:off x="9696179" y="480154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9" name="TextBox 49">
            <a:extLst>
              <a:ext uri="{FF2B5EF4-FFF2-40B4-BE49-F238E27FC236}">
                <a16:creationId xmlns:a16="http://schemas.microsoft.com/office/drawing/2014/main" id="{BA216FCC-529B-4C43-9DBC-E52CDE032640}"/>
              </a:ext>
            </a:extLst>
          </p:cNvPr>
          <p:cNvSpPr txBox="1"/>
          <p:nvPr/>
        </p:nvSpPr>
        <p:spPr>
          <a:xfrm>
            <a:off x="10017996" y="3772031"/>
            <a:ext cx="179135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a:rPr>
              <a:t>Min. 3</a:t>
            </a:r>
            <a:r>
              <a:rPr kumimoji="0" lang="en-US" sz="1200" b="0" i="0" u="none" strike="noStrike" kern="1200" cap="none" spc="0" normalizeH="0" baseline="0" noProof="0" dirty="0">
                <a:ln>
                  <a:noFill/>
                </a:ln>
                <a:solidFill>
                  <a:srgbClr val="000000"/>
                </a:solidFill>
                <a:effectLst/>
                <a:uLnTx/>
                <a:uFillTx/>
                <a:latin typeface="Segoe UI"/>
                <a:ea typeface="+mn-ea"/>
                <a:cs typeface="+mn-cs"/>
              </a:rPr>
              <a:t> Days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Hackathon + additional Modules</a:t>
            </a:r>
            <a:r>
              <a:rPr kumimoji="0" lang="en-US" sz="1200" b="0" i="0" u="none" strike="noStrike" kern="1200" cap="none" spc="0" normalizeH="0" baseline="0" noProof="0" dirty="0">
                <a:ln>
                  <a:noFill/>
                </a:ln>
                <a:solidFill>
                  <a:srgbClr val="008575"/>
                </a:solidFill>
                <a:effectLst/>
                <a:uLnTx/>
                <a:uFillTx/>
                <a:latin typeface="Segoe UI"/>
                <a:ea typeface="+mn-ea"/>
                <a:cs typeface="+mn-cs"/>
              </a:rPr>
              <a:t> </a:t>
            </a:r>
          </a:p>
        </p:txBody>
      </p:sp>
      <p:sp>
        <p:nvSpPr>
          <p:cNvPr id="78" name="Arrow: Bent 31">
            <a:extLst>
              <a:ext uri="{FF2B5EF4-FFF2-40B4-BE49-F238E27FC236}">
                <a16:creationId xmlns:a16="http://schemas.microsoft.com/office/drawing/2014/main" id="{66DC3B7B-FC46-4A52-94D6-C7975621BB12}"/>
              </a:ext>
              <a:ext uri="{C183D7F6-B498-43B3-948B-1728B52AA6E4}">
                <adec:decorative xmlns:adec="http://schemas.microsoft.com/office/drawing/2017/decorative" val="1"/>
              </a:ext>
            </a:extLst>
          </p:cNvPr>
          <p:cNvSpPr/>
          <p:nvPr/>
        </p:nvSpPr>
        <p:spPr bwMode="auto">
          <a:xfrm rot="16200000">
            <a:off x="-51028" y="1927832"/>
            <a:ext cx="733966" cy="750848"/>
          </a:xfrm>
          <a:prstGeom prst="bentArrow">
            <a:avLst>
              <a:gd name="adj1" fmla="val 25000"/>
              <a:gd name="adj2" fmla="val 25000"/>
              <a:gd name="adj3" fmla="val 0"/>
              <a:gd name="adj4" fmla="val 43750"/>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TextBox 39">
            <a:extLst>
              <a:ext uri="{FF2B5EF4-FFF2-40B4-BE49-F238E27FC236}">
                <a16:creationId xmlns:a16="http://schemas.microsoft.com/office/drawing/2014/main" id="{E9211188-C859-41F0-B56C-A84E5992672D}"/>
              </a:ext>
            </a:extLst>
          </p:cNvPr>
          <p:cNvSpPr txBox="1"/>
          <p:nvPr/>
        </p:nvSpPr>
        <p:spPr>
          <a:xfrm>
            <a:off x="-52123" y="1669689"/>
            <a:ext cx="215907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Introduction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Call</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88" name="Oval 50">
            <a:extLst>
              <a:ext uri="{FF2B5EF4-FFF2-40B4-BE49-F238E27FC236}">
                <a16:creationId xmlns:a16="http://schemas.microsoft.com/office/drawing/2014/main" id="{C68A2412-FF49-4C41-9696-6485D4B2B5BB}"/>
              </a:ext>
              <a:ext uri="{C183D7F6-B498-43B3-948B-1728B52AA6E4}">
                <adec:decorative xmlns:adec="http://schemas.microsoft.com/office/drawing/2017/decorative" val="1"/>
              </a:ext>
            </a:extLst>
          </p:cNvPr>
          <p:cNvSpPr/>
          <p:nvPr/>
        </p:nvSpPr>
        <p:spPr bwMode="auto">
          <a:xfrm>
            <a:off x="36305" y="2027155"/>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extBox 49">
            <a:extLst>
              <a:ext uri="{FF2B5EF4-FFF2-40B4-BE49-F238E27FC236}">
                <a16:creationId xmlns:a16="http://schemas.microsoft.com/office/drawing/2014/main" id="{191CCB45-14E8-4F6F-B230-9E0D50DA8C1F}"/>
              </a:ext>
            </a:extLst>
          </p:cNvPr>
          <p:cNvSpPr txBox="1"/>
          <p:nvPr/>
        </p:nvSpPr>
        <p:spPr>
          <a:xfrm>
            <a:off x="4775664" y="2983704"/>
            <a:ext cx="207105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Microsoft Cloud Adoption Framework (CAF)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Migrate</a:t>
            </a:r>
          </a:p>
        </p:txBody>
      </p:sp>
      <p:sp>
        <p:nvSpPr>
          <p:cNvPr id="4" name="Textfeld 3">
            <a:extLst>
              <a:ext uri="{FF2B5EF4-FFF2-40B4-BE49-F238E27FC236}">
                <a16:creationId xmlns:a16="http://schemas.microsoft.com/office/drawing/2014/main" id="{1BDBA73B-0D64-4EE1-B191-2A64591DA50A}"/>
              </a:ext>
            </a:extLst>
          </p:cNvPr>
          <p:cNvSpPr txBox="1"/>
          <p:nvPr/>
        </p:nvSpPr>
        <p:spPr>
          <a:xfrm>
            <a:off x="4857378" y="3592604"/>
            <a:ext cx="1954638"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1h </a:t>
            </a:r>
            <a:r>
              <a:rPr kumimoji="0" lang="en-US" sz="1200" b="0" i="0" u="none" strike="noStrike" kern="1200" cap="none" spc="0" normalizeH="0" baseline="0" noProof="0" dirty="0">
                <a:ln>
                  <a:noFill/>
                </a:ln>
                <a:solidFill>
                  <a:srgbClr val="008575"/>
                </a:solidFill>
                <a:effectLst/>
                <a:uLnTx/>
                <a:uFillTx/>
                <a:latin typeface="Segoe UI"/>
                <a:ea typeface="+mn-ea"/>
                <a:cs typeface="+mn-cs"/>
                <a:hlinkClick r:id="rId3"/>
              </a:rPr>
              <a:t>Online self paced Training</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Applications and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infrastructure migration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and modernization</a:t>
            </a:r>
          </a:p>
        </p:txBody>
      </p:sp>
      <p:sp>
        <p:nvSpPr>
          <p:cNvPr id="6" name="TextBox 49">
            <a:extLst>
              <a:ext uri="{FF2B5EF4-FFF2-40B4-BE49-F238E27FC236}">
                <a16:creationId xmlns:a16="http://schemas.microsoft.com/office/drawing/2014/main" id="{86AE8969-425F-4C1E-9846-7CFEFA6C629C}"/>
              </a:ext>
            </a:extLst>
          </p:cNvPr>
          <p:cNvSpPr txBox="1"/>
          <p:nvPr/>
        </p:nvSpPr>
        <p:spPr>
          <a:xfrm>
            <a:off x="7377551" y="2982391"/>
            <a:ext cx="20710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Microsoft Cloud Adoption Framework (CAF)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Landing Zone &amp; Govern</a:t>
            </a:r>
          </a:p>
        </p:txBody>
      </p:sp>
      <p:sp>
        <p:nvSpPr>
          <p:cNvPr id="8" name="Textfeld 7">
            <a:extLst>
              <a:ext uri="{FF2B5EF4-FFF2-40B4-BE49-F238E27FC236}">
                <a16:creationId xmlns:a16="http://schemas.microsoft.com/office/drawing/2014/main" id="{BCDA67B6-0E66-4076-83B0-25AF19E03C62}"/>
              </a:ext>
            </a:extLst>
          </p:cNvPr>
          <p:cNvSpPr txBox="1"/>
          <p:nvPr/>
        </p:nvSpPr>
        <p:spPr>
          <a:xfrm>
            <a:off x="7462789" y="3754005"/>
            <a:ext cx="1980094" cy="110799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2 Module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Online Training</a:t>
            </a: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008575"/>
                </a:solidFill>
                <a:effectLst/>
                <a:uLnTx/>
                <a:uFillTx/>
                <a:latin typeface="Segoe UI"/>
                <a:ea typeface="+mn-ea"/>
                <a:cs typeface="+mn-cs"/>
                <a:hlinkClick r:id="rId4"/>
              </a:rPr>
              <a:t>Modul 1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Governance Methodology </a:t>
            </a:r>
            <a:endParaRPr lang="en-US" sz="1200" dirty="0">
              <a:solidFill>
                <a:srgbClr val="000000"/>
              </a:solidFill>
              <a:latin typeface="Segoe UI"/>
            </a:endParaRPr>
          </a:p>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008575"/>
                </a:solidFill>
                <a:effectLst/>
                <a:uLnTx/>
                <a:uFillTx/>
                <a:latin typeface="Segoe UI"/>
                <a:ea typeface="+mn-ea"/>
                <a:cs typeface="+mn-cs"/>
                <a:hlinkClick r:id="rId5"/>
              </a:rPr>
              <a:t>Modul 2 </a:t>
            </a:r>
            <a:br>
              <a:rPr kumimoji="0" lang="en-US" sz="1200" b="0" i="0" u="none" strike="noStrike" kern="1200" cap="none" spc="0" normalizeH="0" baseline="0" noProof="0" dirty="0">
                <a:ln>
                  <a:noFill/>
                </a:ln>
                <a:solidFill>
                  <a:srgbClr val="000000"/>
                </a:solidFill>
                <a:effectLst/>
                <a:uLnTx/>
                <a:uFillTx/>
                <a:latin typeface="Segoe UI"/>
                <a:ea typeface="+mn-ea"/>
                <a:cs typeface="+mn-cs"/>
              </a:rPr>
            </a:br>
            <a:r>
              <a:rPr kumimoji="0" lang="en-US" sz="1200" b="0" i="0" u="none" strike="noStrike" kern="1200" cap="none" spc="0" normalizeH="0" baseline="0" noProof="0" dirty="0">
                <a:ln>
                  <a:noFill/>
                </a:ln>
                <a:solidFill>
                  <a:srgbClr val="000000"/>
                </a:solidFill>
                <a:effectLst/>
                <a:uLnTx/>
                <a:uFillTx/>
                <a:latin typeface="Segoe UI"/>
                <a:ea typeface="+mn-ea"/>
                <a:cs typeface="+mn-cs"/>
              </a:rPr>
              <a:t>Enterprise Scale</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TextBox 49">
            <a:extLst>
              <a:ext uri="{FF2B5EF4-FFF2-40B4-BE49-F238E27FC236}">
                <a16:creationId xmlns:a16="http://schemas.microsoft.com/office/drawing/2014/main" id="{3A98F754-0518-4659-B1F6-3EA5F41F6EFC}"/>
              </a:ext>
            </a:extLst>
          </p:cNvPr>
          <p:cNvSpPr txBox="1"/>
          <p:nvPr/>
        </p:nvSpPr>
        <p:spPr>
          <a:xfrm>
            <a:off x="7423161" y="4801543"/>
            <a:ext cx="198009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CAF 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Advanced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1"/>
                </a:solidFill>
                <a:latin typeface="Segoe UI"/>
              </a:rPr>
              <a:t>1,5 Days </a:t>
            </a:r>
            <a:r>
              <a:rPr lang="en-US" sz="1200" dirty="0">
                <a:solidFill>
                  <a:srgbClr val="000000"/>
                </a:solidFill>
                <a:latin typeface="Segoe UI"/>
              </a:rPr>
              <a:t>Hackathon (virtual or in person)</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p:txBody>
      </p:sp>
      <p:sp>
        <p:nvSpPr>
          <p:cNvPr id="15" name="TextBox 49">
            <a:extLst>
              <a:ext uri="{FF2B5EF4-FFF2-40B4-BE49-F238E27FC236}">
                <a16:creationId xmlns:a16="http://schemas.microsoft.com/office/drawing/2014/main" id="{FE7887EB-5775-4220-8EFC-887C56515A23}"/>
              </a:ext>
            </a:extLst>
          </p:cNvPr>
          <p:cNvSpPr txBox="1"/>
          <p:nvPr/>
        </p:nvSpPr>
        <p:spPr>
          <a:xfrm>
            <a:off x="10016291" y="2977388"/>
            <a:ext cx="207105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Enterprise Scale – Infrastructure as Code College</a:t>
            </a:r>
          </a:p>
        </p:txBody>
      </p:sp>
      <p:sp>
        <p:nvSpPr>
          <p:cNvPr id="18" name="Textfeld 17">
            <a:extLst>
              <a:ext uri="{FF2B5EF4-FFF2-40B4-BE49-F238E27FC236}">
                <a16:creationId xmlns:a16="http://schemas.microsoft.com/office/drawing/2014/main" id="{7B774E4A-3F6F-4575-8169-21B7361BCDD0}"/>
              </a:ext>
            </a:extLst>
          </p:cNvPr>
          <p:cNvSpPr txBox="1"/>
          <p:nvPr/>
        </p:nvSpPr>
        <p:spPr>
          <a:xfrm>
            <a:off x="200505" y="6560678"/>
            <a:ext cx="3568285" cy="169277"/>
          </a:xfrm>
          <a:prstGeom prst="rect">
            <a:avLst/>
          </a:prstGeom>
          <a:noFill/>
        </p:spPr>
        <p:txBody>
          <a:bodyPr wrap="none" lIns="0" tIns="0" rIns="0" bIns="0" rtlCol="0" anchor="t">
            <a:spAutoFit/>
          </a:bodyPr>
          <a:lstStyle/>
          <a:p>
            <a:pPr algn="l"/>
            <a:r>
              <a:rPr lang="en-US" sz="1100" dirty="0"/>
              <a:t>* Go the whole path or exit the path wherever you want…</a:t>
            </a:r>
          </a:p>
        </p:txBody>
      </p:sp>
      <p:sp>
        <p:nvSpPr>
          <p:cNvPr id="21" name="Rechteck: abgerundete Ecken 20">
            <a:extLst>
              <a:ext uri="{FF2B5EF4-FFF2-40B4-BE49-F238E27FC236}">
                <a16:creationId xmlns:a16="http://schemas.microsoft.com/office/drawing/2014/main" id="{032BC79C-3E06-4A61-893E-21189D1DF005}"/>
              </a:ext>
            </a:extLst>
          </p:cNvPr>
          <p:cNvSpPr/>
          <p:nvPr/>
        </p:nvSpPr>
        <p:spPr bwMode="auto">
          <a:xfrm>
            <a:off x="7022132" y="5675485"/>
            <a:ext cx="2009050" cy="48499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a:r>
              <a:rPr lang="en-US" sz="1600" dirty="0">
                <a:solidFill>
                  <a:schemeClr val="bg1"/>
                </a:solidFill>
              </a:rPr>
              <a:t>CAF Expert Level</a:t>
            </a:r>
          </a:p>
        </p:txBody>
      </p:sp>
      <p:sp>
        <p:nvSpPr>
          <p:cNvPr id="58" name="Oval 50">
            <a:extLst>
              <a:ext uri="{FF2B5EF4-FFF2-40B4-BE49-F238E27FC236}">
                <a16:creationId xmlns:a16="http://schemas.microsoft.com/office/drawing/2014/main" id="{A0CF7A26-D69A-43DF-A830-2D228F054E8C}"/>
              </a:ext>
              <a:ext uri="{C183D7F6-B498-43B3-948B-1728B52AA6E4}">
                <adec:decorative xmlns:adec="http://schemas.microsoft.com/office/drawing/2017/decorative" val="1"/>
              </a:ext>
            </a:extLst>
          </p:cNvPr>
          <p:cNvSpPr/>
          <p:nvPr/>
        </p:nvSpPr>
        <p:spPr bwMode="auto">
          <a:xfrm>
            <a:off x="9692414" y="379271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6" name="TextBox 49">
            <a:extLst>
              <a:ext uri="{FF2B5EF4-FFF2-40B4-BE49-F238E27FC236}">
                <a16:creationId xmlns:a16="http://schemas.microsoft.com/office/drawing/2014/main" id="{3C6507CC-3766-4E70-B5D1-A1F55A687A16}"/>
              </a:ext>
            </a:extLst>
          </p:cNvPr>
          <p:cNvSpPr txBox="1"/>
          <p:nvPr/>
        </p:nvSpPr>
        <p:spPr>
          <a:xfrm>
            <a:off x="10017995" y="4762879"/>
            <a:ext cx="179135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egoe UI"/>
              </a:rPr>
              <a:t>1 Day </a:t>
            </a:r>
            <a:r>
              <a:rPr lang="en-US" sz="1200" b="1" dirty="0">
                <a:solidFill>
                  <a:schemeClr val="accent1"/>
                </a:solidFill>
                <a:latin typeface="Segoe UI"/>
              </a:rPr>
              <a:t>Training – Construction Sets</a:t>
            </a:r>
            <a:endParaRPr kumimoji="0" lang="en-US" sz="1200" b="0" i="0" u="none" strike="noStrike" kern="1200" cap="none" spc="0" normalizeH="0" baseline="0" noProof="0" dirty="0">
              <a:ln>
                <a:noFill/>
              </a:ln>
              <a:solidFill>
                <a:srgbClr val="008575"/>
              </a:solidFill>
              <a:effectLst/>
              <a:uLnTx/>
              <a:uFillTx/>
              <a:latin typeface="Segoe UI"/>
              <a:ea typeface="+mn-ea"/>
              <a:cs typeface="+mn-cs"/>
            </a:endParaRPr>
          </a:p>
        </p:txBody>
      </p:sp>
    </p:spTree>
    <p:extLst>
      <p:ext uri="{BB962C8B-B14F-4D97-AF65-F5344CB8AC3E}">
        <p14:creationId xmlns:p14="http://schemas.microsoft.com/office/powerpoint/2010/main" val="34412280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2</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Governance</a:t>
            </a:r>
          </a:p>
        </p:txBody>
      </p:sp>
    </p:spTree>
    <p:extLst>
      <p:ext uri="{BB962C8B-B14F-4D97-AF65-F5344CB8AC3E}">
        <p14:creationId xmlns:p14="http://schemas.microsoft.com/office/powerpoint/2010/main" val="385624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D4E1A5-F178-460A-9D78-F05941571D43}"/>
              </a:ext>
            </a:extLst>
          </p:cNvPr>
          <p:cNvSpPr/>
          <p:nvPr/>
        </p:nvSpPr>
        <p:spPr bwMode="auto">
          <a:xfrm>
            <a:off x="429208" y="4226767"/>
            <a:ext cx="11473867" cy="241349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dirty="0"/>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312500"/>
            <a:ext cx="664410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Policy definition ensures consistency across adoption efforts. Alignment to governance/compliance requirements is key to maintain a well-managed cross-cloud environment.</a:t>
            </a: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9AC8EEF8-D25A-49F6-A6EC-54CD7D89775F}"/>
              </a:ext>
            </a:extLst>
          </p:cNvPr>
          <p:cNvSpPr/>
          <p:nvPr/>
        </p:nvSpPr>
        <p:spPr>
          <a:xfrm>
            <a:off x="592467"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Cost management</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and monitor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Limit IT spend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Scale based on</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business demand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cost accountability</a:t>
            </a:r>
          </a:p>
        </p:txBody>
      </p:sp>
      <p:sp>
        <p:nvSpPr>
          <p:cNvPr id="66" name="Freeform: Shape 65">
            <a:extLst>
              <a:ext uri="{FF2B5EF4-FFF2-40B4-BE49-F238E27FC236}">
                <a16:creationId xmlns:a16="http://schemas.microsoft.com/office/drawing/2014/main" id="{0C5C6862-0EB2-478E-AF48-64B8346D0E9A}"/>
              </a:ext>
            </a:extLst>
          </p:cNvPr>
          <p:cNvSpPr/>
          <p:nvPr/>
        </p:nvSpPr>
        <p:spPr>
          <a:xfrm>
            <a:off x="2859071"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Security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Compliance with</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IT Security requirements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security baseline to all adoption efforts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Freeform: Shape 66">
            <a:extLst>
              <a:ext uri="{FF2B5EF4-FFF2-40B4-BE49-F238E27FC236}">
                <a16:creationId xmlns:a16="http://schemas.microsoft.com/office/drawing/2014/main" id="{641DBB87-D006-4DCD-9953-6A2CBD7349ED}"/>
              </a:ext>
            </a:extLst>
          </p:cNvPr>
          <p:cNvSpPr/>
          <p:nvPr/>
        </p:nvSpPr>
        <p:spPr>
          <a:xfrm>
            <a:off x="5128209"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Resource consistency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Consistency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 resource configuration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on boarding, recovery and discoverability practices</a:t>
            </a:r>
          </a:p>
        </p:txBody>
      </p:sp>
      <p:sp>
        <p:nvSpPr>
          <p:cNvPr id="84" name="Freeform: Shape 83">
            <a:extLst>
              <a:ext uri="{FF2B5EF4-FFF2-40B4-BE49-F238E27FC236}">
                <a16:creationId xmlns:a16="http://schemas.microsoft.com/office/drawing/2014/main" id="{44B5953C-88EA-415E-A9D4-196A79955A31}"/>
              </a:ext>
            </a:extLst>
          </p:cNvPr>
          <p:cNvSpPr/>
          <p:nvPr/>
        </p:nvSpPr>
        <p:spPr>
          <a:xfrm>
            <a:off x="7395562"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Identity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identity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access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role definitions and assignments</a:t>
            </a:r>
          </a:p>
        </p:txBody>
      </p:sp>
      <p:sp>
        <p:nvSpPr>
          <p:cNvPr id="85" name="Freeform: Shape 84">
            <a:extLst>
              <a:ext uri="{FF2B5EF4-FFF2-40B4-BE49-F238E27FC236}">
                <a16:creationId xmlns:a16="http://schemas.microsoft.com/office/drawing/2014/main" id="{441FAED2-BE2C-4979-9020-6F8210F1C04A}"/>
              </a:ext>
            </a:extLst>
          </p:cNvPr>
          <p:cNvSpPr/>
          <p:nvPr/>
        </p:nvSpPr>
        <p:spPr>
          <a:xfrm>
            <a:off x="9662915"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Deployment acceleration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Centralize templates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Drive consistency and standardization</a:t>
            </a:r>
          </a:p>
        </p:txBody>
      </p:sp>
      <p:sp>
        <p:nvSpPr>
          <p:cNvPr id="86" name="Freeform: Shape 85">
            <a:extLst>
              <a:ext uri="{FF2B5EF4-FFF2-40B4-BE49-F238E27FC236}">
                <a16:creationId xmlns:a16="http://schemas.microsoft.com/office/drawing/2014/main" id="{31DCE9FD-B981-4ADA-BD17-EB45BB0EF063}"/>
              </a:ext>
            </a:extLst>
          </p:cNvPr>
          <p:cNvSpPr/>
          <p:nvPr/>
        </p:nvSpPr>
        <p:spPr>
          <a:xfrm>
            <a:off x="195015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Document</a:t>
            </a:r>
            <a:r>
              <a:rPr kumimoji="0" lang="en-US" sz="1400" b="0" i="0" u="none" strike="noStrike" kern="1200" cap="none" spc="0" normalizeH="0" baseline="0" noProof="0">
                <a:ln>
                  <a:noFill/>
                </a:ln>
                <a:solidFill>
                  <a:srgbClr val="FFFFFF"/>
                </a:solidFill>
                <a:effectLst/>
                <a:uLnTx/>
                <a:uFillTx/>
                <a:latin typeface="Segoe UI"/>
                <a:ea typeface="+mn-ea"/>
                <a:cs typeface="+mn-cs"/>
              </a:rPr>
              <a:t> evolving 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Document risk tolerance based on </a:t>
            </a:r>
            <a:r>
              <a:rPr kumimoji="0" lang="en-US" sz="1400" b="0" i="0" u="none" strike="noStrike" kern="1200" cap="none" spc="0" normalizeH="0" baseline="0" noProof="0">
                <a:ln>
                  <a:noFill/>
                </a:ln>
                <a:solidFill>
                  <a:srgbClr val="FFFFFF"/>
                </a:solidFill>
                <a:effectLst/>
                <a:uLnTx/>
                <a:uFillTx/>
                <a:latin typeface="Segoe UI Semibold"/>
                <a:ea typeface="+mn-ea"/>
                <a:cs typeface="+mn-cs"/>
              </a:rPr>
              <a:t>data classification</a:t>
            </a:r>
            <a:r>
              <a:rPr kumimoji="0" lang="en-US" sz="1400" b="0" i="0" u="none" strike="noStrike" kern="1200" cap="none" spc="0" normalizeH="0" baseline="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criticality</a:t>
            </a:r>
          </a:p>
        </p:txBody>
      </p:sp>
      <p:sp>
        <p:nvSpPr>
          <p:cNvPr id="87" name="Freeform: Shape 86">
            <a:extLst>
              <a:ext uri="{FF2B5EF4-FFF2-40B4-BE49-F238E27FC236}">
                <a16:creationId xmlns:a16="http://schemas.microsoft.com/office/drawing/2014/main" id="{B7EF7097-288B-4900-867A-2F8970E32B92}"/>
              </a:ext>
            </a:extLst>
          </p:cNvPr>
          <p:cNvSpPr/>
          <p:nvPr/>
        </p:nvSpPr>
        <p:spPr>
          <a:xfrm>
            <a:off x="483202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Policy &amp; compliance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Convert risk decisions into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policy statements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cloud adoption boundaries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8" name="Freeform: Shape 87">
            <a:extLst>
              <a:ext uri="{FF2B5EF4-FFF2-40B4-BE49-F238E27FC236}">
                <a16:creationId xmlns:a16="http://schemas.microsoft.com/office/drawing/2014/main" id="{8601C48A-B8F3-468E-87A6-4EF320AFCC48}"/>
              </a:ext>
            </a:extLst>
          </p:cNvPr>
          <p:cNvSpPr/>
          <p:nvPr/>
        </p:nvSpPr>
        <p:spPr>
          <a:xfrm>
            <a:off x="7713893"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Processes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processes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monitor violations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Adhere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corporate policies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Center</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of Excellence</a:t>
            </a:r>
          </a:p>
        </p:txBody>
      </p:sp>
    </p:spTree>
    <p:extLst>
      <p:ext uri="{BB962C8B-B14F-4D97-AF65-F5344CB8AC3E}">
        <p14:creationId xmlns:p14="http://schemas.microsoft.com/office/powerpoint/2010/main" val="112515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grpId="1" nodeType="withEffect">
                                  <p:stCondLst>
                                    <p:cond delay="0"/>
                                  </p:stCondLst>
                                  <p:childTnLst>
                                    <p:animMotion origin="layout" path="M 4.16667E-6 0.04491 L 4.16667E-6 3.7037E-7 " pathEditMode="relative" rAng="0" ptsTypes="AA">
                                      <p:cBhvr>
                                        <p:cTn id="9" dur="600" fill="hold"/>
                                        <p:tgtEl>
                                          <p:spTgt spid="86"/>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42" presetClass="path" presetSubtype="0" decel="100000" fill="hold" grpId="1" nodeType="withEffect">
                                  <p:stCondLst>
                                    <p:cond delay="0"/>
                                  </p:stCondLst>
                                  <p:childTnLst>
                                    <p:animMotion origin="layout" path="M 4.16667E-6 0.04491 L 4.16667E-6 3.7037E-7 " pathEditMode="relative" rAng="0" ptsTypes="AA">
                                      <p:cBhvr>
                                        <p:cTn id="15" dur="600" fill="hold"/>
                                        <p:tgtEl>
                                          <p:spTgt spid="87"/>
                                        </p:tgtEl>
                                        <p:attrNameLst>
                                          <p:attrName>ppt_x</p:attrName>
                                          <p:attrName>ppt_y</p:attrName>
                                        </p:attrNameLst>
                                      </p:cBhvr>
                                      <p:rCtr x="0" y="-2245"/>
                                    </p:animMotion>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42" presetClass="path" presetSubtype="0" decel="100000" fill="hold" grpId="1" nodeType="withEffect">
                                  <p:stCondLst>
                                    <p:cond delay="0"/>
                                  </p:stCondLst>
                                  <p:childTnLst>
                                    <p:animMotion origin="layout" path="M 4.16667E-6 0.04491 L 4.16667E-6 3.7037E-7 " pathEditMode="relative" rAng="0" ptsTypes="AA">
                                      <p:cBhvr>
                                        <p:cTn id="21" dur="600" fill="hold"/>
                                        <p:tgtEl>
                                          <p:spTgt spid="88"/>
                                        </p:tgtEl>
                                        <p:attrNameLst>
                                          <p:attrName>ppt_x</p:attrName>
                                          <p:attrName>ppt_y</p:attrName>
                                        </p:attrNameLst>
                                      </p:cBhvr>
                                      <p:rCtr x="0" y="-224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42" presetClass="path" presetSubtype="0" decel="100000" fill="hold" grpId="1" nodeType="withEffect">
                                  <p:stCondLst>
                                    <p:cond delay="0"/>
                                  </p:stCondLst>
                                  <p:childTnLst>
                                    <p:animMotion origin="layout" path="M 4.16667E-6 0.04491 L 4.16667E-6 3.7037E-7 " pathEditMode="relative" rAng="0" ptsTypes="AA">
                                      <p:cBhvr>
                                        <p:cTn id="28" dur="600" fill="hold"/>
                                        <p:tgtEl>
                                          <p:spTgt spid="65"/>
                                        </p:tgtEl>
                                        <p:attrNameLst>
                                          <p:attrName>ppt_x</p:attrName>
                                          <p:attrName>ppt_y</p:attrName>
                                        </p:attrNameLst>
                                      </p:cBhvr>
                                      <p:rCtr x="0" y="-2245"/>
                                    </p:animMotion>
                                  </p:childTnLst>
                                </p:cTn>
                              </p:par>
                            </p:childTnLst>
                          </p:cTn>
                        </p:par>
                        <p:par>
                          <p:cTn id="29" fill="hold">
                            <p:stCondLst>
                              <p:cond delay="600"/>
                            </p:stCondLst>
                            <p:childTnLst>
                              <p:par>
                                <p:cTn id="30" presetID="10"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42" presetClass="path" presetSubtype="0" decel="100000" fill="hold" grpId="1" nodeType="withEffect">
                                  <p:stCondLst>
                                    <p:cond delay="0"/>
                                  </p:stCondLst>
                                  <p:childTnLst>
                                    <p:animMotion origin="layout" path="M -3.125E-6 0.04491 L -3.125E-6 3.7037E-7 " pathEditMode="relative" rAng="0" ptsTypes="AA">
                                      <p:cBhvr>
                                        <p:cTn id="34" dur="600" fill="hold"/>
                                        <p:tgtEl>
                                          <p:spTgt spid="66"/>
                                        </p:tgtEl>
                                        <p:attrNameLst>
                                          <p:attrName>ppt_x</p:attrName>
                                          <p:attrName>ppt_y</p:attrName>
                                        </p:attrNameLst>
                                      </p:cBhvr>
                                      <p:rCtr x="0" y="-2245"/>
                                    </p:animMotion>
                                  </p:childTnLst>
                                </p:cTn>
                              </p:par>
                            </p:childTnLst>
                          </p:cTn>
                        </p:par>
                        <p:par>
                          <p:cTn id="35" fill="hold">
                            <p:stCondLst>
                              <p:cond delay="1200"/>
                            </p:stCondLst>
                            <p:childTnLst>
                              <p:par>
                                <p:cTn id="36" presetID="10" presetClass="entr" presetSubtype="0"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42" presetClass="path" presetSubtype="0" decel="100000" fill="hold" grpId="1" nodeType="withEffect">
                                  <p:stCondLst>
                                    <p:cond delay="0"/>
                                  </p:stCondLst>
                                  <p:childTnLst>
                                    <p:animMotion origin="layout" path="M -1.04167E-6 0.04491 L -1.04167E-6 3.7037E-7 " pathEditMode="relative" rAng="0" ptsTypes="AA">
                                      <p:cBhvr>
                                        <p:cTn id="40" dur="600" fill="hold"/>
                                        <p:tgtEl>
                                          <p:spTgt spid="67"/>
                                        </p:tgtEl>
                                        <p:attrNameLst>
                                          <p:attrName>ppt_x</p:attrName>
                                          <p:attrName>ppt_y</p:attrName>
                                        </p:attrNameLst>
                                      </p:cBhvr>
                                      <p:rCtr x="0" y="-2245"/>
                                    </p:animMotion>
                                  </p:childTnLst>
                                </p:cTn>
                              </p:par>
                            </p:childTnLst>
                          </p:cTn>
                        </p:par>
                        <p:par>
                          <p:cTn id="41" fill="hold">
                            <p:stCondLst>
                              <p:cond delay="18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42" presetClass="path" presetSubtype="0" decel="100000" fill="hold" grpId="1" nodeType="withEffect">
                                  <p:stCondLst>
                                    <p:cond delay="0"/>
                                  </p:stCondLst>
                                  <p:childTnLst>
                                    <p:animMotion origin="layout" path="M 1.45833E-6 0.04491 L 1.45833E-6 3.7037E-7 " pathEditMode="relative" rAng="0" ptsTypes="AA">
                                      <p:cBhvr>
                                        <p:cTn id="46" dur="600" fill="hold"/>
                                        <p:tgtEl>
                                          <p:spTgt spid="84"/>
                                        </p:tgtEl>
                                        <p:attrNameLst>
                                          <p:attrName>ppt_x</p:attrName>
                                          <p:attrName>ppt_y</p:attrName>
                                        </p:attrNameLst>
                                      </p:cBhvr>
                                      <p:rCtr x="0" y="-2245"/>
                                    </p:animMotion>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par>
                                <p:cTn id="51" presetID="42" presetClass="path" presetSubtype="0" decel="100000" fill="hold" grpId="1" nodeType="withEffect">
                                  <p:stCondLst>
                                    <p:cond delay="0"/>
                                  </p:stCondLst>
                                  <p:childTnLst>
                                    <p:animMotion origin="layout" path="M 3.95833E-6 0.04491 L 3.95833E-6 3.7037E-7 " pathEditMode="relative" rAng="0" ptsTypes="AA">
                                      <p:cBhvr>
                                        <p:cTn id="52" dur="600" fill="hold"/>
                                        <p:tgtEl>
                                          <p:spTgt spid="85"/>
                                        </p:tgtEl>
                                        <p:attrNameLst>
                                          <p:attrName>ppt_x</p:attrName>
                                          <p:attrName>ppt_y</p:attrName>
                                        </p:attrNameLst>
                                      </p:cBhvr>
                                      <p:rCtr x="0" y="-2245"/>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5" grpId="0" animBg="1"/>
      <p:bldP spid="65" grpId="1" animBg="1"/>
      <p:bldP spid="66" grpId="0" animBg="1"/>
      <p:bldP spid="66" grpId="1" animBg="1"/>
      <p:bldP spid="67" grpId="0" animBg="1"/>
      <p:bldP spid="67"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2: Governance</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In this challenge you will have the opportunity to review the organization and understand how they can build a governance framework.</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2031325"/>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High-level governance structure</a:t>
            </a:r>
          </a:p>
          <a:p>
            <a:pPr marL="285750" indent="-285750">
              <a:buFont typeface="Arial" panose="020B0604020202020204" pitchFamily="34" charset="0"/>
              <a:buChar char="•"/>
            </a:pPr>
            <a:r>
              <a:rPr lang="en-US" sz="1800" dirty="0"/>
              <a:t>Skills readiness path; capabilities required for managing their cloud environment</a:t>
            </a:r>
          </a:p>
          <a:p>
            <a:pPr marL="285750" indent="-285750">
              <a:buFont typeface="Arial" panose="020B0604020202020204" pitchFamily="34" charset="0"/>
              <a:buChar char="•"/>
            </a:pPr>
            <a:r>
              <a:rPr lang="en-US" sz="1800" dirty="0"/>
              <a:t>Cloud adoption team verified (RACI)</a:t>
            </a:r>
          </a:p>
        </p:txBody>
      </p:sp>
    </p:spTree>
    <p:extLst>
      <p:ext uri="{BB962C8B-B14F-4D97-AF65-F5344CB8AC3E}">
        <p14:creationId xmlns:p14="http://schemas.microsoft.com/office/powerpoint/2010/main" val="15662012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3</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Building the Plan</a:t>
            </a:r>
          </a:p>
        </p:txBody>
      </p:sp>
    </p:spTree>
    <p:extLst>
      <p:ext uri="{BB962C8B-B14F-4D97-AF65-F5344CB8AC3E}">
        <p14:creationId xmlns:p14="http://schemas.microsoft.com/office/powerpoint/2010/main" val="190260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3: Building the Plan</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830997"/>
          </a:xfrm>
        </p:spPr>
        <p:txBody>
          <a:bodyPr/>
          <a:lstStyle/>
          <a:p>
            <a:r>
              <a:rPr lang="en-US" sz="1800" dirty="0"/>
              <a:t>This challenge focuses on preparing an assessment of the anticipated cloud costs. You will be provided with a spreadsheet of the customer’s real estate.</a:t>
            </a:r>
          </a:p>
        </p:txBody>
      </p:sp>
      <p:sp>
        <p:nvSpPr>
          <p:cNvPr id="7" name="Textfeld 6">
            <a:extLst>
              <a:ext uri="{FF2B5EF4-FFF2-40B4-BE49-F238E27FC236}">
                <a16:creationId xmlns:a16="http://schemas.microsoft.com/office/drawing/2014/main" id="{689B3679-32CB-4EDE-AEB0-B79F44952202}"/>
              </a:ext>
            </a:extLst>
          </p:cNvPr>
          <p:cNvSpPr txBox="1"/>
          <p:nvPr/>
        </p:nvSpPr>
        <p:spPr>
          <a:xfrm>
            <a:off x="6860736" y="1434370"/>
            <a:ext cx="4562007" cy="1200329"/>
          </a:xfrm>
          <a:prstGeom prst="rect">
            <a:avLst/>
          </a:prstGeom>
          <a:noFill/>
        </p:spPr>
        <p:txBody>
          <a:bodyPr wrap="square">
            <a:spAutoFit/>
          </a:bodyPr>
          <a:lstStyle/>
          <a:p>
            <a:r>
              <a:rPr lang="en-US" sz="1800" b="1" dirty="0"/>
              <a:t>Learning Objectives: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Take inventory of your digital estate</a:t>
            </a:r>
          </a:p>
          <a:p>
            <a:pPr marL="285750" indent="-285750">
              <a:buFont typeface="Arial" panose="020B0604020202020204" pitchFamily="34" charset="0"/>
              <a:buChar char="•"/>
            </a:pPr>
            <a:r>
              <a:rPr lang="en-US" sz="1800" dirty="0"/>
              <a:t>Understanding cloud costs</a:t>
            </a:r>
          </a:p>
        </p:txBody>
      </p:sp>
    </p:spTree>
    <p:extLst>
      <p:ext uri="{BB962C8B-B14F-4D97-AF65-F5344CB8AC3E}">
        <p14:creationId xmlns:p14="http://schemas.microsoft.com/office/powerpoint/2010/main" val="108255805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402EF4-93A7-4CB5-9786-CFB949DA5F46}"/>
              </a:ext>
            </a:extLst>
          </p:cNvPr>
          <p:cNvSpPr>
            <a:spLocks noGrp="1"/>
          </p:cNvSpPr>
          <p:nvPr>
            <p:ph type="title"/>
          </p:nvPr>
        </p:nvSpPr>
        <p:spPr>
          <a:xfrm>
            <a:off x="588263" y="2979539"/>
            <a:ext cx="4167887" cy="553998"/>
          </a:xfrm>
        </p:spPr>
        <p:txBody>
          <a:bodyPr/>
          <a:lstStyle/>
          <a:p>
            <a:r>
              <a:rPr lang="en-US" dirty="0"/>
              <a:t>Challenge 4</a:t>
            </a:r>
          </a:p>
        </p:txBody>
      </p:sp>
      <p:sp>
        <p:nvSpPr>
          <p:cNvPr id="5" name="Textplatzhalter 4">
            <a:extLst>
              <a:ext uri="{FF2B5EF4-FFF2-40B4-BE49-F238E27FC236}">
                <a16:creationId xmlns:a16="http://schemas.microsoft.com/office/drawing/2014/main" id="{9D3A282B-41F7-4E7F-99B3-8028F92EC07F}"/>
              </a:ext>
            </a:extLst>
          </p:cNvPr>
          <p:cNvSpPr>
            <a:spLocks noGrp="1"/>
          </p:cNvSpPr>
          <p:nvPr>
            <p:ph type="body" sz="quarter" idx="12"/>
          </p:nvPr>
        </p:nvSpPr>
        <p:spPr/>
        <p:txBody>
          <a:bodyPr/>
          <a:lstStyle/>
          <a:p>
            <a:r>
              <a:rPr lang="en-US" dirty="0"/>
              <a:t>Presenting the plan to the customer</a:t>
            </a:r>
          </a:p>
        </p:txBody>
      </p:sp>
    </p:spTree>
    <p:extLst>
      <p:ext uri="{BB962C8B-B14F-4D97-AF65-F5344CB8AC3E}">
        <p14:creationId xmlns:p14="http://schemas.microsoft.com/office/powerpoint/2010/main" val="33271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CF4A2DF-1B20-42DE-8B69-FF07B6C97590}"/>
              </a:ext>
            </a:extLst>
          </p:cNvPr>
          <p:cNvSpPr>
            <a:spLocks noGrp="1"/>
          </p:cNvSpPr>
          <p:nvPr>
            <p:ph type="title"/>
          </p:nvPr>
        </p:nvSpPr>
        <p:spPr/>
        <p:txBody>
          <a:bodyPr/>
          <a:lstStyle/>
          <a:p>
            <a:r>
              <a:rPr lang="en-US" dirty="0"/>
              <a:t>Challenge 4: Presenting the plan to the customer</a:t>
            </a:r>
          </a:p>
        </p:txBody>
      </p:sp>
      <p:sp>
        <p:nvSpPr>
          <p:cNvPr id="5" name="Textplatzhalter 4">
            <a:extLst>
              <a:ext uri="{FF2B5EF4-FFF2-40B4-BE49-F238E27FC236}">
                <a16:creationId xmlns:a16="http://schemas.microsoft.com/office/drawing/2014/main" id="{56364313-38E7-44F8-A391-1B81BF351796}"/>
              </a:ext>
            </a:extLst>
          </p:cNvPr>
          <p:cNvSpPr>
            <a:spLocks noGrp="1"/>
          </p:cNvSpPr>
          <p:nvPr>
            <p:ph type="body" sz="quarter" idx="10"/>
          </p:nvPr>
        </p:nvSpPr>
        <p:spPr>
          <a:xfrm>
            <a:off x="586390" y="1434370"/>
            <a:ext cx="5509610" cy="1107996"/>
          </a:xfrm>
        </p:spPr>
        <p:txBody>
          <a:bodyPr/>
          <a:lstStyle/>
          <a:p>
            <a:r>
              <a:rPr lang="en-US" sz="1800" dirty="0"/>
              <a:t>This challenge simulates a real-world conversation with your stakeholder’s leadership team. Here, you will present your case and justify why they should adopt Azure.</a:t>
            </a:r>
          </a:p>
        </p:txBody>
      </p:sp>
    </p:spTree>
    <p:extLst>
      <p:ext uri="{BB962C8B-B14F-4D97-AF65-F5344CB8AC3E}">
        <p14:creationId xmlns:p14="http://schemas.microsoft.com/office/powerpoint/2010/main" val="41902463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9">
            <a:extLst>
              <a:ext uri="{FF2B5EF4-FFF2-40B4-BE49-F238E27FC236}">
                <a16:creationId xmlns:a16="http://schemas.microsoft.com/office/drawing/2014/main" id="{7F1EF980-0DC0-4040-9AF7-DFACBD8839F9}"/>
              </a:ext>
              <a:ext uri="{C183D7F6-B498-43B3-948B-1728B52AA6E4}">
                <adec:decorative xmlns:adec="http://schemas.microsoft.com/office/drawing/2017/decorative" val="1"/>
              </a:ext>
            </a:extLst>
          </p:cNvPr>
          <p:cNvSpPr/>
          <p:nvPr/>
        </p:nvSpPr>
        <p:spPr bwMode="auto">
          <a:xfrm>
            <a:off x="350607" y="1774769"/>
            <a:ext cx="5154266" cy="18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E3AB7DB-00B5-4407-890F-FDA07D45EB10}"/>
              </a:ext>
              <a:ext uri="{C183D7F6-B498-43B3-948B-1728B52AA6E4}">
                <adec:decorative xmlns:adec="http://schemas.microsoft.com/office/drawing/2017/decorative" val="1"/>
              </a:ext>
            </a:extLst>
          </p:cNvPr>
          <p:cNvSpPr/>
          <p:nvPr/>
        </p:nvSpPr>
        <p:spPr bwMode="auto">
          <a:xfrm>
            <a:off x="-1" y="0"/>
            <a:ext cx="12192000" cy="135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90">
            <a:extLst>
              <a:ext uri="{FF2B5EF4-FFF2-40B4-BE49-F238E27FC236}">
                <a16:creationId xmlns:a16="http://schemas.microsoft.com/office/drawing/2014/main" id="{11522F81-E3F7-4441-BADD-056D0FD0535B}"/>
              </a:ext>
            </a:extLst>
          </p:cNvPr>
          <p:cNvSpPr txBox="1"/>
          <p:nvPr/>
        </p:nvSpPr>
        <p:spPr>
          <a:xfrm>
            <a:off x="378469" y="193716"/>
            <a:ext cx="13048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rgbClr val="000000"/>
                </a:solidFill>
                <a:effectLst/>
                <a:uLnTx/>
                <a:uFillTx/>
                <a:latin typeface="Segoe UI"/>
                <a:ea typeface="+mn-ea"/>
                <a:cs typeface="+mn-cs"/>
              </a:rPr>
              <a:t>Hackathon</a:t>
            </a:r>
            <a:endParaRPr kumimoji="0" lang="de-DE"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TextBox 39">
            <a:extLst>
              <a:ext uri="{FF2B5EF4-FFF2-40B4-BE49-F238E27FC236}">
                <a16:creationId xmlns:a16="http://schemas.microsoft.com/office/drawing/2014/main" id="{7E5577A3-1EBB-4ABC-8E76-10FB43C5620B}"/>
              </a:ext>
            </a:extLst>
          </p:cNvPr>
          <p:cNvSpPr txBox="1"/>
          <p:nvPr/>
        </p:nvSpPr>
        <p:spPr>
          <a:xfrm>
            <a:off x="299432" y="1453458"/>
            <a:ext cx="215907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Description</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27" name="TextBox 49">
            <a:extLst>
              <a:ext uri="{FF2B5EF4-FFF2-40B4-BE49-F238E27FC236}">
                <a16:creationId xmlns:a16="http://schemas.microsoft.com/office/drawing/2014/main" id="{FA812EBB-5991-4592-AB1D-ED2C0ABC4F2C}"/>
              </a:ext>
            </a:extLst>
          </p:cNvPr>
          <p:cNvSpPr txBox="1"/>
          <p:nvPr/>
        </p:nvSpPr>
        <p:spPr>
          <a:xfrm>
            <a:off x="294480" y="2154565"/>
            <a:ext cx="5652313"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This CAF Hackathon enables attendees to understand and get familiar on how the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Microsoft Cloud Adoption Framework for Azure (CAF)</a:t>
            </a:r>
            <a:r>
              <a:rPr kumimoji="0" lang="en-US" sz="1200" b="0" i="0" u="none" strike="noStrike" kern="1200" cap="none" spc="0" normalizeH="0" baseline="0" noProof="0" dirty="0">
                <a:ln>
                  <a:noFill/>
                </a:ln>
                <a:solidFill>
                  <a:srgbClr val="000000"/>
                </a:solidFill>
                <a:effectLst/>
                <a:uLnTx/>
                <a:uFillTx/>
                <a:latin typeface="Segoe UI"/>
                <a:ea typeface="+mn-ea"/>
                <a:cs typeface="+mn-cs"/>
              </a:rPr>
              <a:t> can be applied with their customers. This hackathon walks through the Define Strategy and Plan phases of the CAF to support attendees in leading a client engagement that is considering moving their digital assets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By the end of the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CAF Hackathon</a:t>
            </a:r>
            <a:r>
              <a:rPr kumimoji="0" lang="en-US" sz="1200" b="0" i="0" u="none" strike="noStrike" kern="1200" cap="none" spc="0" normalizeH="0" baseline="0" noProof="0" dirty="0">
                <a:ln>
                  <a:noFill/>
                </a:ln>
                <a:solidFill>
                  <a:srgbClr val="000000"/>
                </a:solidFill>
                <a:effectLst/>
                <a:uLnTx/>
                <a:uFillTx/>
                <a:latin typeface="Segoe UI"/>
                <a:ea typeface="+mn-ea"/>
                <a:cs typeface="+mn-cs"/>
              </a:rPr>
              <a:t>, attendees will have built a cloud adoption plan that they can use to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present</a:t>
            </a:r>
            <a:r>
              <a:rPr kumimoji="0" lang="en-US" sz="1200" b="0" i="0" u="none" strike="noStrike" kern="1200" cap="none" spc="0" normalizeH="0" baseline="0" noProof="0" dirty="0">
                <a:ln>
                  <a:noFill/>
                </a:ln>
                <a:solidFill>
                  <a:srgbClr val="000000"/>
                </a:solidFill>
                <a:effectLst/>
                <a:uLnTx/>
                <a:uFillTx/>
                <a:latin typeface="Segoe UI"/>
                <a:ea typeface="+mn-ea"/>
                <a:cs typeface="+mn-cs"/>
              </a:rPr>
              <a:t> to a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customer’s</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chemeClr val="accent1"/>
                </a:solidFill>
                <a:effectLst/>
                <a:uLnTx/>
                <a:uFillTx/>
                <a:latin typeface="Segoe UI"/>
                <a:ea typeface="+mn-ea"/>
                <a:cs typeface="+mn-cs"/>
              </a:rPr>
              <a:t>C-Suite </a:t>
            </a:r>
            <a:r>
              <a:rPr kumimoji="0" lang="en-US" sz="1200" b="0" i="0" u="none" strike="noStrike" kern="1200" cap="none" spc="0" normalizeH="0" baseline="0" noProof="0" dirty="0">
                <a:ln>
                  <a:noFill/>
                </a:ln>
                <a:solidFill>
                  <a:srgbClr val="000000"/>
                </a:solidFill>
                <a:effectLst/>
                <a:uLnTx/>
                <a:uFillTx/>
                <a:latin typeface="Segoe UI"/>
                <a:ea typeface="+mn-ea"/>
                <a:cs typeface="+mn-cs"/>
              </a:rPr>
              <a:t>to justify adopting the cloud. The purpose of this exercise is to provide you with the tools and understanding that will complement the conversations attendees may be having with their customers.</a:t>
            </a:r>
          </a:p>
        </p:txBody>
      </p:sp>
      <p:sp>
        <p:nvSpPr>
          <p:cNvPr id="30" name="Textfeld 29">
            <a:extLst>
              <a:ext uri="{FF2B5EF4-FFF2-40B4-BE49-F238E27FC236}">
                <a16:creationId xmlns:a16="http://schemas.microsoft.com/office/drawing/2014/main" id="{9F1BF2D3-2CAA-4602-B4ED-CAEC951C2A66}"/>
              </a:ext>
            </a:extLst>
          </p:cNvPr>
          <p:cNvSpPr txBox="1"/>
          <p:nvPr/>
        </p:nvSpPr>
        <p:spPr>
          <a:xfrm>
            <a:off x="3300371" y="5361822"/>
            <a:ext cx="2234586"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Azure Services and related products</a:t>
            </a:r>
          </a:p>
          <a:p>
            <a:pPr marL="171450" indent="-171450">
              <a:buFont typeface="Arial" panose="020B0604020202020204" pitchFamily="34" charset="0"/>
              <a:buChar char="•"/>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Cloud Adoption Framework</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Migrate</a:t>
            </a:r>
          </a:p>
        </p:txBody>
      </p:sp>
      <p:sp>
        <p:nvSpPr>
          <p:cNvPr id="42" name="TextBox 39">
            <a:extLst>
              <a:ext uri="{FF2B5EF4-FFF2-40B4-BE49-F238E27FC236}">
                <a16:creationId xmlns:a16="http://schemas.microsoft.com/office/drawing/2014/main" id="{FCDDDD80-CD5A-4AF7-9FEB-4A42E3C777E7}"/>
              </a:ext>
            </a:extLst>
          </p:cNvPr>
          <p:cNvSpPr txBox="1"/>
          <p:nvPr/>
        </p:nvSpPr>
        <p:spPr>
          <a:xfrm>
            <a:off x="6767742" y="2168827"/>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1 - Strategy</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46" name="Oval 50">
            <a:extLst>
              <a:ext uri="{FF2B5EF4-FFF2-40B4-BE49-F238E27FC236}">
                <a16:creationId xmlns:a16="http://schemas.microsoft.com/office/drawing/2014/main" id="{9946036D-C602-4F92-A464-DE03D9133A65}"/>
              </a:ext>
              <a:ext uri="{C183D7F6-B498-43B3-948B-1728B52AA6E4}">
                <adec:decorative xmlns:adec="http://schemas.microsoft.com/office/drawing/2017/decorative" val="1"/>
              </a:ext>
            </a:extLst>
          </p:cNvPr>
          <p:cNvSpPr/>
          <p:nvPr/>
        </p:nvSpPr>
        <p:spPr bwMode="auto">
          <a:xfrm>
            <a:off x="1561689" y="6026563"/>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8" name="Group 35">
            <a:extLst>
              <a:ext uri="{FF2B5EF4-FFF2-40B4-BE49-F238E27FC236}">
                <a16:creationId xmlns:a16="http://schemas.microsoft.com/office/drawing/2014/main" id="{8E9301D9-DAE1-48C8-AB67-1D4C21DF8B9E}"/>
              </a:ext>
              <a:ext uri="{C183D7F6-B498-43B3-948B-1728B52AA6E4}">
                <adec:decorative xmlns:adec="http://schemas.microsoft.com/office/drawing/2017/decorative" val="1"/>
              </a:ext>
            </a:extLst>
          </p:cNvPr>
          <p:cNvGrpSpPr/>
          <p:nvPr/>
        </p:nvGrpSpPr>
        <p:grpSpPr>
          <a:xfrm>
            <a:off x="5402833" y="1770865"/>
            <a:ext cx="1364909" cy="2671744"/>
            <a:chOff x="4077952" y="2530556"/>
            <a:chExt cx="1364909" cy="2723686"/>
          </a:xfrm>
        </p:grpSpPr>
        <p:sp>
          <p:nvSpPr>
            <p:cNvPr id="49" name="Arrow: Bent 31">
              <a:extLst>
                <a:ext uri="{FF2B5EF4-FFF2-40B4-BE49-F238E27FC236}">
                  <a16:creationId xmlns:a16="http://schemas.microsoft.com/office/drawing/2014/main" id="{A0D56E54-1667-405D-9B35-E5174E6B1DE4}"/>
                </a:ext>
              </a:extLst>
            </p:cNvPr>
            <p:cNvSpPr/>
            <p:nvPr/>
          </p:nvSpPr>
          <p:spPr bwMode="auto">
            <a:xfrm rot="5400000">
              <a:off x="4259552" y="2442016"/>
              <a:ext cx="751431" cy="928514"/>
            </a:xfrm>
            <a:prstGeom prst="bentArrow">
              <a:avLst>
                <a:gd name="adj1" fmla="val 25000"/>
                <a:gd name="adj2" fmla="val 12077"/>
                <a:gd name="adj3" fmla="val 25000"/>
                <a:gd name="adj4" fmla="val 4331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Oval 32">
              <a:extLst>
                <a:ext uri="{FF2B5EF4-FFF2-40B4-BE49-F238E27FC236}">
                  <a16:creationId xmlns:a16="http://schemas.microsoft.com/office/drawing/2014/main" id="{4CF61D0D-7C5F-4FFA-8D01-09E229A66E00}"/>
                </a:ext>
              </a:extLst>
            </p:cNvPr>
            <p:cNvSpPr/>
            <p:nvPr/>
          </p:nvSpPr>
          <p:spPr bwMode="auto">
            <a:xfrm>
              <a:off x="4077952" y="253055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1" name="Rectangle 34">
              <a:extLst>
                <a:ext uri="{FF2B5EF4-FFF2-40B4-BE49-F238E27FC236}">
                  <a16:creationId xmlns:a16="http://schemas.microsoft.com/office/drawing/2014/main" id="{D2DBB134-3583-4866-943A-D4C20722F42C}"/>
                </a:ext>
              </a:extLst>
            </p:cNvPr>
            <p:cNvSpPr/>
            <p:nvPr/>
          </p:nvSpPr>
          <p:spPr bwMode="auto">
            <a:xfrm>
              <a:off x="4771118" y="3010256"/>
              <a:ext cx="671743" cy="2813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Rectangle 33">
              <a:extLst>
                <a:ext uri="{FF2B5EF4-FFF2-40B4-BE49-F238E27FC236}">
                  <a16:creationId xmlns:a16="http://schemas.microsoft.com/office/drawing/2014/main" id="{D4BC3760-0F2E-4AFE-BD58-1C2CD5BA6B88}"/>
                </a:ext>
              </a:extLst>
            </p:cNvPr>
            <p:cNvSpPr/>
            <p:nvPr/>
          </p:nvSpPr>
          <p:spPr bwMode="auto">
            <a:xfrm rot="5400000">
              <a:off x="3865401" y="4020118"/>
              <a:ext cx="2289050" cy="17919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57" name="Oval 50">
            <a:extLst>
              <a:ext uri="{FF2B5EF4-FFF2-40B4-BE49-F238E27FC236}">
                <a16:creationId xmlns:a16="http://schemas.microsoft.com/office/drawing/2014/main" id="{5E6AD402-D6A9-4466-BDE5-D2781A8477BC}"/>
              </a:ext>
              <a:ext uri="{C183D7F6-B498-43B3-948B-1728B52AA6E4}">
                <adec:decorative xmlns:adec="http://schemas.microsoft.com/office/drawing/2017/decorative" val="1"/>
              </a:ext>
            </a:extLst>
          </p:cNvPr>
          <p:cNvSpPr/>
          <p:nvPr/>
        </p:nvSpPr>
        <p:spPr bwMode="auto">
          <a:xfrm>
            <a:off x="6240229" y="2205014"/>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8" name="Oval 50">
            <a:extLst>
              <a:ext uri="{FF2B5EF4-FFF2-40B4-BE49-F238E27FC236}">
                <a16:creationId xmlns:a16="http://schemas.microsoft.com/office/drawing/2014/main" id="{C68A2412-FF49-4C41-9696-6485D4B2B5BB}"/>
              </a:ext>
              <a:ext uri="{C183D7F6-B498-43B3-948B-1728B52AA6E4}">
                <adec:decorative xmlns:adec="http://schemas.microsoft.com/office/drawing/2017/decorative" val="1"/>
              </a:ext>
            </a:extLst>
          </p:cNvPr>
          <p:cNvSpPr/>
          <p:nvPr/>
        </p:nvSpPr>
        <p:spPr bwMode="auto">
          <a:xfrm>
            <a:off x="36305" y="2027155"/>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TextBox 49">
            <a:extLst>
              <a:ext uri="{FF2B5EF4-FFF2-40B4-BE49-F238E27FC236}">
                <a16:creationId xmlns:a16="http://schemas.microsoft.com/office/drawing/2014/main" id="{D490231A-06FA-4056-A811-B6D3B7415B26}"/>
              </a:ext>
            </a:extLst>
          </p:cNvPr>
          <p:cNvSpPr txBox="1"/>
          <p:nvPr/>
        </p:nvSpPr>
        <p:spPr>
          <a:xfrm>
            <a:off x="6767742" y="2453252"/>
            <a:ext cx="5210393" cy="10156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Document motivations and benefits for moving to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Establish clear business outcomes, by key stakeholders or decision-makers, that align with your motivations.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Define your business case by capturing a business justification through a financial model to project business impact.</a:t>
            </a:r>
          </a:p>
        </p:txBody>
      </p:sp>
      <p:sp>
        <p:nvSpPr>
          <p:cNvPr id="19" name="Rectangle 33">
            <a:extLst>
              <a:ext uri="{FF2B5EF4-FFF2-40B4-BE49-F238E27FC236}">
                <a16:creationId xmlns:a16="http://schemas.microsoft.com/office/drawing/2014/main" id="{8D41663C-AA0F-4E5C-A495-66301FC21C39}"/>
              </a:ext>
              <a:ext uri="{C183D7F6-B498-43B3-948B-1728B52AA6E4}">
                <adec:decorative xmlns:adec="http://schemas.microsoft.com/office/drawing/2017/decorative" val="1"/>
              </a:ext>
            </a:extLst>
          </p:cNvPr>
          <p:cNvSpPr/>
          <p:nvPr/>
        </p:nvSpPr>
        <p:spPr bwMode="auto">
          <a:xfrm rot="5400000">
            <a:off x="5211707" y="5463202"/>
            <a:ext cx="2245397" cy="1800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Oval 50">
            <a:extLst>
              <a:ext uri="{FF2B5EF4-FFF2-40B4-BE49-F238E27FC236}">
                <a16:creationId xmlns:a16="http://schemas.microsoft.com/office/drawing/2014/main" id="{678CE2DC-021D-49E4-AE4C-DA960DB774E3}"/>
              </a:ext>
              <a:ext uri="{C183D7F6-B498-43B3-948B-1728B52AA6E4}">
                <adec:decorative xmlns:adec="http://schemas.microsoft.com/office/drawing/2017/decorative" val="1"/>
              </a:ext>
            </a:extLst>
          </p:cNvPr>
          <p:cNvSpPr/>
          <p:nvPr/>
        </p:nvSpPr>
        <p:spPr bwMode="auto">
          <a:xfrm>
            <a:off x="6244991" y="4659757"/>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Rechteck 23" descr="Agenda CAF Basic Hackathon">
            <a:extLst>
              <a:ext uri="{FF2B5EF4-FFF2-40B4-BE49-F238E27FC236}">
                <a16:creationId xmlns:a16="http://schemas.microsoft.com/office/drawing/2014/main" id="{25DF2CB4-FC92-4B3F-9176-B75FB5C50F9C}"/>
              </a:ext>
            </a:extLst>
          </p:cNvPr>
          <p:cNvSpPr/>
          <p:nvPr/>
        </p:nvSpPr>
        <p:spPr bwMode="auto">
          <a:xfrm>
            <a:off x="369726" y="4362782"/>
            <a:ext cx="2223446" cy="22453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Textfeld 25">
            <a:extLst>
              <a:ext uri="{FF2B5EF4-FFF2-40B4-BE49-F238E27FC236}">
                <a16:creationId xmlns:a16="http://schemas.microsoft.com/office/drawing/2014/main" id="{82569CC9-0CEF-4307-AE6B-5196BAE17E29}"/>
              </a:ext>
            </a:extLst>
          </p:cNvPr>
          <p:cNvSpPr txBox="1"/>
          <p:nvPr/>
        </p:nvSpPr>
        <p:spPr>
          <a:xfrm>
            <a:off x="539685" y="4769352"/>
            <a:ext cx="1545295" cy="8463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Day 1 (5h)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chemeClr val="accent1"/>
                </a:solidFill>
                <a:effectLst/>
                <a:uLnTx/>
                <a:uFillTx/>
                <a:latin typeface="Segoe UI"/>
                <a:ea typeface="+mn-ea"/>
                <a:cs typeface="+mn-cs"/>
              </a:rPr>
              <a:t>Introduction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chemeClr val="accent1"/>
                </a:solidFill>
                <a:effectLst/>
                <a:uLnTx/>
                <a:uFillTx/>
                <a:latin typeface="Segoe UI"/>
                <a:ea typeface="+mn-ea"/>
                <a:cs typeface="+mn-cs"/>
              </a:rPr>
              <a:t>Challenge 1 – 3</a:t>
            </a:r>
            <a:br>
              <a:rPr kumimoji="0" lang="en-US" sz="1100" b="1" i="0" u="none" strike="noStrike" kern="1200" cap="none" spc="0" normalizeH="0" baseline="0" noProof="0" dirty="0">
                <a:ln>
                  <a:noFill/>
                </a:ln>
                <a:solidFill>
                  <a:schemeClr val="accent1"/>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Strategy, Govern, Plan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Textfeld 76">
            <a:extLst>
              <a:ext uri="{FF2B5EF4-FFF2-40B4-BE49-F238E27FC236}">
                <a16:creationId xmlns:a16="http://schemas.microsoft.com/office/drawing/2014/main" id="{697C0DE4-874D-433F-A4FC-3B1CC7595B98}"/>
              </a:ext>
            </a:extLst>
          </p:cNvPr>
          <p:cNvSpPr txBox="1"/>
          <p:nvPr/>
        </p:nvSpPr>
        <p:spPr>
          <a:xfrm>
            <a:off x="472409" y="5643968"/>
            <a:ext cx="1473160" cy="8463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Day 2 (3h)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92075" algn="l"/>
                <a:tab pos="176213" algn="l"/>
              </a:tabLst>
              <a:defRPr/>
            </a:pPr>
            <a:r>
              <a:rPr kumimoji="0" lang="en-US" sz="1100" b="1" i="0" u="none" strike="noStrike" kern="1200" cap="none" spc="0" normalizeH="0" baseline="0" noProof="0" dirty="0">
                <a:ln>
                  <a:noFill/>
                </a:ln>
                <a:solidFill>
                  <a:schemeClr val="accent1"/>
                </a:solidFill>
                <a:effectLst/>
                <a:uLnTx/>
                <a:uFillTx/>
                <a:latin typeface="Segoe UI"/>
                <a:ea typeface="+mn-ea"/>
                <a:cs typeface="+mn-cs"/>
              </a:rPr>
              <a:t>Challenge 4</a:t>
            </a:r>
            <a:br>
              <a:rPr kumimoji="0" lang="en-US" sz="1100" b="1" i="0" u="none" strike="noStrike" kern="1200" cap="none" spc="0" normalizeH="0" baseline="0" noProof="0" dirty="0">
                <a:ln>
                  <a:noFill/>
                </a:ln>
                <a:solidFill>
                  <a:srgbClr val="008575"/>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Prepare Presentation</a:t>
            </a:r>
            <a:endParaRPr kumimoji="0" lang="en-US" sz="1100" b="1" i="0" u="none" strike="noStrike" kern="1200" cap="none" spc="0" normalizeH="0" baseline="0" noProof="0" dirty="0">
              <a:ln>
                <a:noFill/>
              </a:ln>
              <a:solidFill>
                <a:srgbClr val="008575"/>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92075" algn="l"/>
                <a:tab pos="176213" algn="l"/>
              </a:tabLst>
              <a:defRPr/>
            </a:pPr>
            <a:r>
              <a:rPr kumimoji="0" lang="en-US" sz="1100" b="1" i="0" u="none" strike="noStrike" kern="1200" cap="none" spc="0" normalizeH="0" baseline="0" noProof="0" dirty="0">
                <a:ln>
                  <a:noFill/>
                </a:ln>
                <a:solidFill>
                  <a:schemeClr val="accent1"/>
                </a:solidFill>
                <a:effectLst/>
                <a:uLnTx/>
                <a:uFillTx/>
                <a:latin typeface="Segoe UI"/>
                <a:ea typeface="+mn-ea"/>
                <a:cs typeface="+mn-cs"/>
              </a:rPr>
              <a:t>Presentation</a:t>
            </a:r>
            <a:br>
              <a:rPr kumimoji="0" lang="en-US" sz="1100" b="1" i="0" u="none" strike="noStrike" kern="1200" cap="none" spc="0" normalizeH="0" baseline="0" noProof="0" dirty="0">
                <a:ln>
                  <a:noFill/>
                </a:ln>
                <a:solidFill>
                  <a:srgbClr val="008575"/>
                </a:solidFill>
                <a:effectLst/>
                <a:uLnTx/>
                <a:uFillTx/>
                <a:latin typeface="Segoe UI"/>
                <a:ea typeface="+mn-ea"/>
                <a:cs typeface="+mn-cs"/>
              </a:rPr>
            </a:b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TextBox 39">
            <a:extLst>
              <a:ext uri="{FF2B5EF4-FFF2-40B4-BE49-F238E27FC236}">
                <a16:creationId xmlns:a16="http://schemas.microsoft.com/office/drawing/2014/main" id="{52A7B679-AE94-4454-843D-B2189D191F0D}"/>
              </a:ext>
            </a:extLst>
          </p:cNvPr>
          <p:cNvSpPr txBox="1"/>
          <p:nvPr/>
        </p:nvSpPr>
        <p:spPr>
          <a:xfrm>
            <a:off x="369727" y="4382758"/>
            <a:ext cx="222344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Hackathon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Agenda</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4" name="TextBox 39">
            <a:extLst>
              <a:ext uri="{FF2B5EF4-FFF2-40B4-BE49-F238E27FC236}">
                <a16:creationId xmlns:a16="http://schemas.microsoft.com/office/drawing/2014/main" id="{B66D99BB-C9E4-4800-87BC-2527612740DA}"/>
              </a:ext>
            </a:extLst>
          </p:cNvPr>
          <p:cNvSpPr txBox="1"/>
          <p:nvPr/>
        </p:nvSpPr>
        <p:spPr>
          <a:xfrm>
            <a:off x="6767742" y="3485966"/>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2 - Governance</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6" name="TextBox 49">
            <a:extLst>
              <a:ext uri="{FF2B5EF4-FFF2-40B4-BE49-F238E27FC236}">
                <a16:creationId xmlns:a16="http://schemas.microsoft.com/office/drawing/2014/main" id="{61202DEE-5BE8-4280-9866-8B2985D6DFF5}"/>
              </a:ext>
            </a:extLst>
          </p:cNvPr>
          <p:cNvSpPr txBox="1"/>
          <p:nvPr/>
        </p:nvSpPr>
        <p:spPr>
          <a:xfrm>
            <a:off x="6767742" y="3770391"/>
            <a:ext cx="5210393" cy="83099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High-level governance 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Skills readiness path; capabilities required for managing their cloud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Cloud adoption team verified (RACI)</a:t>
            </a:r>
          </a:p>
        </p:txBody>
      </p:sp>
      <p:sp>
        <p:nvSpPr>
          <p:cNvPr id="32" name="TextBox 39">
            <a:extLst>
              <a:ext uri="{FF2B5EF4-FFF2-40B4-BE49-F238E27FC236}">
                <a16:creationId xmlns:a16="http://schemas.microsoft.com/office/drawing/2014/main" id="{1A7DE98C-A84F-4318-9E5A-08F7537EDF13}"/>
              </a:ext>
            </a:extLst>
          </p:cNvPr>
          <p:cNvSpPr txBox="1"/>
          <p:nvPr/>
        </p:nvSpPr>
        <p:spPr>
          <a:xfrm>
            <a:off x="6767742" y="4659757"/>
            <a:ext cx="326290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3 - Building the Plan</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33" name="TextBox 49">
            <a:extLst>
              <a:ext uri="{FF2B5EF4-FFF2-40B4-BE49-F238E27FC236}">
                <a16:creationId xmlns:a16="http://schemas.microsoft.com/office/drawing/2014/main" id="{22754506-2FC8-405E-9A4D-FB774A50994B}"/>
              </a:ext>
            </a:extLst>
          </p:cNvPr>
          <p:cNvSpPr txBox="1"/>
          <p:nvPr/>
        </p:nvSpPr>
        <p:spPr>
          <a:xfrm>
            <a:off x="6767742" y="4944182"/>
            <a:ext cx="5210393"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Take inventory of your digital estate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Understanding cloud costs</a:t>
            </a:r>
          </a:p>
        </p:txBody>
      </p:sp>
      <p:sp>
        <p:nvSpPr>
          <p:cNvPr id="34" name="TextBox 39">
            <a:extLst>
              <a:ext uri="{FF2B5EF4-FFF2-40B4-BE49-F238E27FC236}">
                <a16:creationId xmlns:a16="http://schemas.microsoft.com/office/drawing/2014/main" id="{AFFA6F00-21A0-49BB-A4D0-9E068C70361C}"/>
              </a:ext>
            </a:extLst>
          </p:cNvPr>
          <p:cNvSpPr txBox="1"/>
          <p:nvPr/>
        </p:nvSpPr>
        <p:spPr>
          <a:xfrm>
            <a:off x="6767742" y="5568991"/>
            <a:ext cx="326290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Challenge </a:t>
            </a:r>
            <a:r>
              <a:rPr kumimoji="0" lang="en-US" sz="1200" b="1" i="0" u="none" strike="noStrike" kern="1200" cap="none" spc="0" normalizeH="0" baseline="0" noProof="0" dirty="0">
                <a:ln>
                  <a:noFill/>
                </a:ln>
                <a:solidFill>
                  <a:schemeClr val="accent1"/>
                </a:solidFill>
                <a:effectLst/>
                <a:uLnTx/>
                <a:uFillTx/>
                <a:latin typeface="Segoe UI"/>
                <a:ea typeface="+mn-ea"/>
                <a:cs typeface="+mn-cs"/>
              </a:rPr>
              <a:t>4 - Presenting the plan to the customer</a:t>
            </a:r>
            <a:endParaRPr kumimoji="0" lang="de-DE" sz="1200" b="1" i="0" u="none" strike="noStrike" kern="1200" cap="none" spc="0" normalizeH="0" baseline="0" noProof="0" dirty="0">
              <a:ln>
                <a:noFill/>
              </a:ln>
              <a:solidFill>
                <a:schemeClr val="accent1"/>
              </a:solidFill>
              <a:effectLst/>
              <a:uLnTx/>
              <a:uFillTx/>
              <a:latin typeface="Segoe UI"/>
              <a:ea typeface="+mn-ea"/>
              <a:cs typeface="+mn-cs"/>
            </a:endParaRPr>
          </a:p>
        </p:txBody>
      </p:sp>
      <p:sp>
        <p:nvSpPr>
          <p:cNvPr id="8" name="Oval 50">
            <a:extLst>
              <a:ext uri="{FF2B5EF4-FFF2-40B4-BE49-F238E27FC236}">
                <a16:creationId xmlns:a16="http://schemas.microsoft.com/office/drawing/2014/main" id="{51F1402D-3FE2-4DEE-906F-53064A963318}"/>
              </a:ext>
              <a:ext uri="{C183D7F6-B498-43B3-948B-1728B52AA6E4}">
                <adec:decorative xmlns:adec="http://schemas.microsoft.com/office/drawing/2017/decorative" val="1"/>
              </a:ext>
            </a:extLst>
          </p:cNvPr>
          <p:cNvSpPr/>
          <p:nvPr/>
        </p:nvSpPr>
        <p:spPr bwMode="auto">
          <a:xfrm>
            <a:off x="6244991" y="3485966"/>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Oval 50">
            <a:extLst>
              <a:ext uri="{FF2B5EF4-FFF2-40B4-BE49-F238E27FC236}">
                <a16:creationId xmlns:a16="http://schemas.microsoft.com/office/drawing/2014/main" id="{7A9CCD75-D225-4887-9D5C-210F16CC63C7}"/>
              </a:ext>
              <a:ext uri="{C183D7F6-B498-43B3-948B-1728B52AA6E4}">
                <adec:decorative xmlns:adec="http://schemas.microsoft.com/office/drawing/2017/decorative" val="1"/>
              </a:ext>
            </a:extLst>
          </p:cNvPr>
          <p:cNvSpPr/>
          <p:nvPr/>
        </p:nvSpPr>
        <p:spPr bwMode="auto">
          <a:xfrm>
            <a:off x="6243280" y="5568991"/>
            <a:ext cx="186116" cy="18611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feld 34">
            <a:extLst>
              <a:ext uri="{FF2B5EF4-FFF2-40B4-BE49-F238E27FC236}">
                <a16:creationId xmlns:a16="http://schemas.microsoft.com/office/drawing/2014/main" id="{7F7D4E06-25E5-47AA-B95F-8427429242E4}"/>
              </a:ext>
            </a:extLst>
          </p:cNvPr>
          <p:cNvSpPr txBox="1"/>
          <p:nvPr/>
        </p:nvSpPr>
        <p:spPr>
          <a:xfrm>
            <a:off x="3300371" y="6067161"/>
            <a:ext cx="2763577"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Prerequisites </a:t>
            </a:r>
          </a:p>
          <a:p>
            <a:pPr marL="171450" indent="-171450">
              <a:buFont typeface="Arial" panose="020B0604020202020204" pitchFamily="34" charset="0"/>
              <a:buChar char="•"/>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Knowledge  (compared to AZ-900) </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Subscription with owner rights </a:t>
            </a:r>
          </a:p>
        </p:txBody>
      </p:sp>
      <p:sp>
        <p:nvSpPr>
          <p:cNvPr id="2" name="Textfeld 1">
            <a:extLst>
              <a:ext uri="{FF2B5EF4-FFF2-40B4-BE49-F238E27FC236}">
                <a16:creationId xmlns:a16="http://schemas.microsoft.com/office/drawing/2014/main" id="{4DFF2D0A-06B7-4997-B124-0DCF11C00B8A}"/>
              </a:ext>
            </a:extLst>
          </p:cNvPr>
          <p:cNvSpPr txBox="1"/>
          <p:nvPr/>
        </p:nvSpPr>
        <p:spPr>
          <a:xfrm>
            <a:off x="10262171" y="420033"/>
            <a:ext cx="1423147" cy="73866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600" dirty="0" err="1">
                <a:solidFill>
                  <a:schemeClr val="bg1"/>
                </a:solidFill>
              </a:rPr>
              <a:t>Techn</a:t>
            </a:r>
            <a:r>
              <a:rPr lang="en-US" sz="1600" dirty="0">
                <a:solidFill>
                  <a:schemeClr val="bg1"/>
                </a:solidFill>
              </a:rPr>
              <a:t>. Sales</a:t>
            </a:r>
          </a:p>
          <a:p>
            <a:pPr marL="342900" indent="-342900" algn="l">
              <a:buFont typeface="Arial" panose="020B0604020202020204" pitchFamily="34" charset="0"/>
              <a:buChar char="•"/>
            </a:pPr>
            <a:r>
              <a:rPr lang="en-US" sz="1600" dirty="0">
                <a:solidFill>
                  <a:schemeClr val="bg1"/>
                </a:solidFill>
              </a:rPr>
              <a:t>Consultants</a:t>
            </a:r>
          </a:p>
          <a:p>
            <a:pPr marL="342900" indent="-342900" algn="l">
              <a:buFont typeface="Arial" panose="020B0604020202020204" pitchFamily="34" charset="0"/>
              <a:buChar char="•"/>
            </a:pPr>
            <a:r>
              <a:rPr lang="en-US" sz="1600" dirty="0">
                <a:solidFill>
                  <a:schemeClr val="bg1"/>
                </a:solidFill>
              </a:rPr>
              <a:t>Architects</a:t>
            </a:r>
          </a:p>
        </p:txBody>
      </p:sp>
      <p:sp>
        <p:nvSpPr>
          <p:cNvPr id="36" name="Textfeld 35">
            <a:extLst>
              <a:ext uri="{FF2B5EF4-FFF2-40B4-BE49-F238E27FC236}">
                <a16:creationId xmlns:a16="http://schemas.microsoft.com/office/drawing/2014/main" id="{35EFEAD0-9785-4077-82A6-F6E5BD3C2FAF}"/>
              </a:ext>
            </a:extLst>
          </p:cNvPr>
          <p:cNvSpPr txBox="1"/>
          <p:nvPr/>
        </p:nvSpPr>
        <p:spPr>
          <a:xfrm>
            <a:off x="10149974" y="64428"/>
            <a:ext cx="1929828" cy="338554"/>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de-DE" sz="1600" b="1" i="0" u="none" strike="noStrike" kern="1200" cap="none" spc="0" normalizeH="0" baseline="0" noProof="0" dirty="0">
                <a:ln>
                  <a:noFill/>
                </a:ln>
                <a:solidFill>
                  <a:schemeClr val="bg1"/>
                </a:solidFill>
                <a:effectLst/>
                <a:uLnTx/>
                <a:uFillTx/>
                <a:latin typeface="Segoe UI"/>
                <a:ea typeface="+mn-ea"/>
                <a:cs typeface="+mn-cs"/>
              </a:rPr>
              <a:t>Target </a:t>
            </a:r>
            <a:r>
              <a:rPr kumimoji="0" lang="de-DE" sz="1600" b="1" i="0" u="none" strike="noStrike" kern="1200" cap="none" spc="0" normalizeH="0" baseline="0" noProof="0" dirty="0" err="1">
                <a:ln>
                  <a:noFill/>
                </a:ln>
                <a:solidFill>
                  <a:schemeClr val="bg1"/>
                </a:solidFill>
                <a:effectLst/>
                <a:uLnTx/>
                <a:uFillTx/>
                <a:latin typeface="Segoe UI"/>
                <a:ea typeface="+mn-ea"/>
                <a:cs typeface="+mn-cs"/>
              </a:rPr>
              <a:t>roles</a:t>
            </a:r>
            <a:r>
              <a:rPr kumimoji="0" lang="de-DE" sz="1600" b="1" i="0" u="none" strike="noStrike" kern="1200" cap="none" spc="0" normalizeH="0" baseline="0" noProof="0" dirty="0">
                <a:ln>
                  <a:noFill/>
                </a:ln>
                <a:solidFill>
                  <a:schemeClr val="bg1"/>
                </a:solidFill>
                <a:effectLst/>
                <a:uLnTx/>
                <a:uFillTx/>
                <a:latin typeface="Segoe UI"/>
              </a:rPr>
              <a:t>:</a:t>
            </a:r>
            <a:endParaRPr kumimoji="0" lang="de-DE" sz="18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10" name="Title 9">
            <a:extLst>
              <a:ext uri="{FF2B5EF4-FFF2-40B4-BE49-F238E27FC236}">
                <a16:creationId xmlns:a16="http://schemas.microsoft.com/office/drawing/2014/main" id="{57314C37-E9D3-4D2D-A938-93AB370048F9}"/>
              </a:ext>
            </a:extLst>
          </p:cNvPr>
          <p:cNvSpPr>
            <a:spLocks noGrp="1"/>
          </p:cNvSpPr>
          <p:nvPr>
            <p:ph type="title" idx="4294967295"/>
          </p:nvPr>
        </p:nvSpPr>
        <p:spPr>
          <a:xfrm>
            <a:off x="400713" y="545868"/>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GB" sz="3600" b="0" i="0" kern="1200" cap="none" spc="-50" baseline="0" dirty="0">
                <a:ln w="3175">
                  <a:noFill/>
                </a:ln>
                <a:solidFill>
                  <a:schemeClr val="bg1"/>
                </a:solidFill>
                <a:effectLst/>
              </a:rPr>
              <a:t>CAF Basic</a:t>
            </a:r>
            <a:endParaRPr lang="de-DE" dirty="0">
              <a:solidFill>
                <a:schemeClr val="bg1"/>
              </a:solidFill>
              <a:effectLst/>
            </a:endParaRPr>
          </a:p>
        </p:txBody>
      </p:sp>
    </p:spTree>
    <p:extLst>
      <p:ext uri="{BB962C8B-B14F-4D97-AF65-F5344CB8AC3E}">
        <p14:creationId xmlns:p14="http://schemas.microsoft.com/office/powerpoint/2010/main" val="42389049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920EF8D-F3BB-4DFA-A562-E9084F469A34}"/>
              </a:ext>
            </a:extLst>
          </p:cNvPr>
          <p:cNvSpPr>
            <a:spLocks noGrp="1"/>
          </p:cNvSpPr>
          <p:nvPr>
            <p:ph type="title"/>
          </p:nvPr>
        </p:nvSpPr>
        <p:spPr>
          <a:xfrm>
            <a:off x="588263" y="457200"/>
            <a:ext cx="11018520" cy="553998"/>
          </a:xfrm>
        </p:spPr>
        <p:txBody>
          <a:bodyPr wrap="square" anchor="t">
            <a:normAutofit/>
          </a:bodyPr>
          <a:lstStyle/>
          <a:p>
            <a:r>
              <a:rPr lang="en-US" dirty="0"/>
              <a:t>Our Journey over the next two days…</a:t>
            </a:r>
          </a:p>
        </p:txBody>
      </p:sp>
      <p:pic>
        <p:nvPicPr>
          <p:cNvPr id="6" name="Picture 2" descr="Timeline&#10;&#10;Description automatically generated">
            <a:extLst>
              <a:ext uri="{FF2B5EF4-FFF2-40B4-BE49-F238E27FC236}">
                <a16:creationId xmlns:a16="http://schemas.microsoft.com/office/drawing/2014/main" id="{C5AF4BCC-C1EC-4AD4-B291-5C8C4951EC8E}"/>
              </a:ext>
            </a:extLst>
          </p:cNvPr>
          <p:cNvPicPr>
            <a:picLocks noChangeAspect="1"/>
          </p:cNvPicPr>
          <p:nvPr/>
        </p:nvPicPr>
        <p:blipFill rotWithShape="1">
          <a:blip r:embed="rId2"/>
          <a:srcRect l="-22" t="15848" r="22" b="10494"/>
          <a:stretch/>
        </p:blipFill>
        <p:spPr>
          <a:xfrm>
            <a:off x="584518" y="1599692"/>
            <a:ext cx="11018838" cy="4545076"/>
          </a:xfrm>
          <a:prstGeom prst="rect">
            <a:avLst/>
          </a:prstGeom>
          <a:noFill/>
        </p:spPr>
      </p:pic>
      <p:pic>
        <p:nvPicPr>
          <p:cNvPr id="8" name="Picture 2" descr="Timeline&#10;&#10;Description automatically generated">
            <a:extLst>
              <a:ext uri="{FF2B5EF4-FFF2-40B4-BE49-F238E27FC236}">
                <a16:creationId xmlns:a16="http://schemas.microsoft.com/office/drawing/2014/main" id="{187902BE-7D90-424B-8C96-970526CDDA26}"/>
              </a:ext>
            </a:extLst>
          </p:cNvPr>
          <p:cNvPicPr>
            <a:picLocks noChangeAspect="1"/>
          </p:cNvPicPr>
          <p:nvPr/>
        </p:nvPicPr>
        <p:blipFill rotWithShape="1">
          <a:blip r:embed="rId2"/>
          <a:srcRect l="45762" t="93929" r="-22" b="-2052"/>
          <a:stretch/>
        </p:blipFill>
        <p:spPr>
          <a:xfrm>
            <a:off x="3488786" y="6285441"/>
            <a:ext cx="5978771" cy="501278"/>
          </a:xfrm>
          <a:prstGeom prst="rect">
            <a:avLst/>
          </a:prstGeom>
          <a:noFill/>
        </p:spPr>
      </p:pic>
    </p:spTree>
    <p:extLst>
      <p:ext uri="{BB962C8B-B14F-4D97-AF65-F5344CB8AC3E}">
        <p14:creationId xmlns:p14="http://schemas.microsoft.com/office/powerpoint/2010/main" val="33860326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3F9EAD-E355-4DCE-831C-79CB5925D677}"/>
              </a:ext>
            </a:extLst>
          </p:cNvPr>
          <p:cNvSpPr>
            <a:spLocks noGrp="1"/>
          </p:cNvSpPr>
          <p:nvPr>
            <p:ph type="title"/>
          </p:nvPr>
        </p:nvSpPr>
        <p:spPr>
          <a:xfrm>
            <a:off x="588263" y="457200"/>
            <a:ext cx="11018520" cy="553998"/>
          </a:xfrm>
        </p:spPr>
        <p:txBody>
          <a:bodyPr wrap="square" anchor="t">
            <a:normAutofit/>
          </a:bodyPr>
          <a:lstStyle/>
          <a:p>
            <a:r>
              <a:rPr lang="en-US" dirty="0"/>
              <a:t>Agenda</a:t>
            </a:r>
          </a:p>
        </p:txBody>
      </p:sp>
      <p:graphicFrame>
        <p:nvGraphicFramePr>
          <p:cNvPr id="6" name="Table 4">
            <a:extLst>
              <a:ext uri="{FF2B5EF4-FFF2-40B4-BE49-F238E27FC236}">
                <a16:creationId xmlns:a16="http://schemas.microsoft.com/office/drawing/2014/main" id="{4366DAE7-7248-44E9-9558-51EA60CB8C86}"/>
              </a:ext>
            </a:extLst>
          </p:cNvPr>
          <p:cNvGraphicFramePr>
            <a:graphicFrameLocks noGrp="1"/>
          </p:cNvGraphicFramePr>
          <p:nvPr>
            <p:extLst>
              <p:ext uri="{D42A27DB-BD31-4B8C-83A1-F6EECF244321}">
                <p14:modId xmlns:p14="http://schemas.microsoft.com/office/powerpoint/2010/main" val="2231994477"/>
              </p:ext>
            </p:extLst>
          </p:nvPr>
        </p:nvGraphicFramePr>
        <p:xfrm>
          <a:off x="588263" y="2311630"/>
          <a:ext cx="4589961" cy="2567233"/>
        </p:xfrm>
        <a:graphic>
          <a:graphicData uri="http://schemas.openxmlformats.org/drawingml/2006/table">
            <a:tbl>
              <a:tblPr firstRow="1" bandRow="1">
                <a:tableStyleId>{5C22544A-7EE6-4342-B048-85BDC9FD1C3A}</a:tableStyleId>
              </a:tblPr>
              <a:tblGrid>
                <a:gridCol w="1561813">
                  <a:extLst>
                    <a:ext uri="{9D8B030D-6E8A-4147-A177-3AD203B41FA5}">
                      <a16:colId xmlns:a16="http://schemas.microsoft.com/office/drawing/2014/main" val="3319471549"/>
                    </a:ext>
                  </a:extLst>
                </a:gridCol>
                <a:gridCol w="3028148">
                  <a:extLst>
                    <a:ext uri="{9D8B030D-6E8A-4147-A177-3AD203B41FA5}">
                      <a16:colId xmlns:a16="http://schemas.microsoft.com/office/drawing/2014/main" val="4136005157"/>
                    </a:ext>
                  </a:extLst>
                </a:gridCol>
              </a:tblGrid>
              <a:tr h="498618">
                <a:tc>
                  <a:txBody>
                    <a:bodyPr/>
                    <a:lstStyle/>
                    <a:p>
                      <a:r>
                        <a:rPr lang="de-DE" dirty="0"/>
                        <a:t>TAG 1</a:t>
                      </a:r>
                    </a:p>
                  </a:txBody>
                  <a:tcPr/>
                </a:tc>
                <a:tc>
                  <a:txBody>
                    <a:bodyPr/>
                    <a:lstStyle/>
                    <a:p>
                      <a:endParaRPr lang="de-DE" dirty="0"/>
                    </a:p>
                  </a:txBody>
                  <a:tcPr/>
                </a:tc>
                <a:extLst>
                  <a:ext uri="{0D108BD9-81ED-4DB2-BD59-A6C34878D82A}">
                    <a16:rowId xmlns:a16="http://schemas.microsoft.com/office/drawing/2014/main" val="3762173376"/>
                  </a:ext>
                </a:extLst>
              </a:tr>
              <a:tr h="498618">
                <a:tc>
                  <a:txBody>
                    <a:bodyPr/>
                    <a:lstStyle/>
                    <a:p>
                      <a:r>
                        <a:rPr lang="de-DE" dirty="0"/>
                        <a:t>09:30 – 10:00</a:t>
                      </a:r>
                    </a:p>
                  </a:txBody>
                  <a:tcPr/>
                </a:tc>
                <a:tc>
                  <a:txBody>
                    <a:bodyPr/>
                    <a:lstStyle/>
                    <a:p>
                      <a:r>
                        <a:rPr lang="de-DE" dirty="0"/>
                        <a:t>Intro </a:t>
                      </a:r>
                    </a:p>
                  </a:txBody>
                  <a:tcPr/>
                </a:tc>
                <a:extLst>
                  <a:ext uri="{0D108BD9-81ED-4DB2-BD59-A6C34878D82A}">
                    <a16:rowId xmlns:a16="http://schemas.microsoft.com/office/drawing/2014/main" val="655615246"/>
                  </a:ext>
                </a:extLst>
              </a:tr>
              <a:tr h="498618">
                <a:tc>
                  <a:txBody>
                    <a:bodyPr/>
                    <a:lstStyle/>
                    <a:p>
                      <a:r>
                        <a:rPr lang="de-DE" dirty="0"/>
                        <a:t>10:10 – 12:00</a:t>
                      </a:r>
                    </a:p>
                  </a:txBody>
                  <a:tcPr/>
                </a:tc>
                <a:tc>
                  <a:txBody>
                    <a:bodyPr/>
                    <a:lstStyle/>
                    <a:p>
                      <a:r>
                        <a:rPr lang="de-DE" dirty="0" err="1"/>
                        <a:t>Challange</a:t>
                      </a:r>
                      <a:r>
                        <a:rPr lang="de-DE" dirty="0"/>
                        <a:t> 1 - </a:t>
                      </a:r>
                      <a:r>
                        <a:rPr lang="de-DE" dirty="0" err="1"/>
                        <a:t>Strategy</a:t>
                      </a:r>
                      <a:endParaRPr lang="de-DE" dirty="0"/>
                    </a:p>
                  </a:txBody>
                  <a:tcPr/>
                </a:tc>
                <a:extLst>
                  <a:ext uri="{0D108BD9-81ED-4DB2-BD59-A6C34878D82A}">
                    <a16:rowId xmlns:a16="http://schemas.microsoft.com/office/drawing/2014/main" val="2855514721"/>
                  </a:ext>
                </a:extLst>
              </a:tr>
              <a:tr h="498618">
                <a:tc>
                  <a:txBody>
                    <a:bodyPr/>
                    <a:lstStyle/>
                    <a:p>
                      <a:r>
                        <a:rPr lang="de-DE" dirty="0"/>
                        <a:t>12:45 – 14:15</a:t>
                      </a:r>
                    </a:p>
                  </a:txBody>
                  <a:tcPr/>
                </a:tc>
                <a:tc>
                  <a:txBody>
                    <a:bodyPr/>
                    <a:lstStyle/>
                    <a:p>
                      <a:r>
                        <a:rPr lang="de-DE" dirty="0" err="1"/>
                        <a:t>Challange</a:t>
                      </a:r>
                      <a:r>
                        <a:rPr lang="de-DE" dirty="0"/>
                        <a:t> 2 – Governance</a:t>
                      </a:r>
                    </a:p>
                  </a:txBody>
                  <a:tcPr/>
                </a:tc>
                <a:extLst>
                  <a:ext uri="{0D108BD9-81ED-4DB2-BD59-A6C34878D82A}">
                    <a16:rowId xmlns:a16="http://schemas.microsoft.com/office/drawing/2014/main" val="702941654"/>
                  </a:ext>
                </a:extLst>
              </a:tr>
              <a:tr h="572761">
                <a:tc>
                  <a:txBody>
                    <a:bodyPr/>
                    <a:lstStyle/>
                    <a:p>
                      <a:r>
                        <a:rPr lang="de-DE" dirty="0"/>
                        <a:t>14:30 – 15:00</a:t>
                      </a:r>
                    </a:p>
                  </a:txBody>
                  <a:tcPr/>
                </a:tc>
                <a:tc>
                  <a:txBody>
                    <a:bodyPr/>
                    <a:lstStyle/>
                    <a:p>
                      <a:r>
                        <a:rPr lang="de-DE" dirty="0"/>
                        <a:t>Talk </a:t>
                      </a:r>
                      <a:r>
                        <a:rPr lang="de-DE" dirty="0" err="1"/>
                        <a:t>about</a:t>
                      </a:r>
                      <a:r>
                        <a:rPr lang="de-DE" dirty="0"/>
                        <a:t> WAF</a:t>
                      </a:r>
                    </a:p>
                  </a:txBody>
                  <a:tcPr/>
                </a:tc>
                <a:extLst>
                  <a:ext uri="{0D108BD9-81ED-4DB2-BD59-A6C34878D82A}">
                    <a16:rowId xmlns:a16="http://schemas.microsoft.com/office/drawing/2014/main" val="741854825"/>
                  </a:ext>
                </a:extLst>
              </a:tr>
            </a:tbl>
          </a:graphicData>
        </a:graphic>
      </p:graphicFrame>
      <p:graphicFrame>
        <p:nvGraphicFramePr>
          <p:cNvPr id="7" name="Table 4">
            <a:extLst>
              <a:ext uri="{FF2B5EF4-FFF2-40B4-BE49-F238E27FC236}">
                <a16:creationId xmlns:a16="http://schemas.microsoft.com/office/drawing/2014/main" id="{59E8A6D7-0812-45C4-BA08-5E0F2DAD3805}"/>
              </a:ext>
            </a:extLst>
          </p:cNvPr>
          <p:cNvGraphicFramePr>
            <a:graphicFrameLocks noGrp="1"/>
          </p:cNvGraphicFramePr>
          <p:nvPr>
            <p:extLst>
              <p:ext uri="{D42A27DB-BD31-4B8C-83A1-F6EECF244321}">
                <p14:modId xmlns:p14="http://schemas.microsoft.com/office/powerpoint/2010/main" val="1269230108"/>
              </p:ext>
            </p:extLst>
          </p:nvPr>
        </p:nvGraphicFramePr>
        <p:xfrm>
          <a:off x="5901669" y="2311630"/>
          <a:ext cx="5876038" cy="2573592"/>
        </p:xfrm>
        <a:graphic>
          <a:graphicData uri="http://schemas.openxmlformats.org/drawingml/2006/table">
            <a:tbl>
              <a:tblPr firstRow="1" bandRow="1">
                <a:tableStyleId>{5C22544A-7EE6-4342-B048-85BDC9FD1C3A}</a:tableStyleId>
              </a:tblPr>
              <a:tblGrid>
                <a:gridCol w="1735837">
                  <a:extLst>
                    <a:ext uri="{9D8B030D-6E8A-4147-A177-3AD203B41FA5}">
                      <a16:colId xmlns:a16="http://schemas.microsoft.com/office/drawing/2014/main" val="3319471549"/>
                    </a:ext>
                  </a:extLst>
                </a:gridCol>
                <a:gridCol w="4140201">
                  <a:extLst>
                    <a:ext uri="{9D8B030D-6E8A-4147-A177-3AD203B41FA5}">
                      <a16:colId xmlns:a16="http://schemas.microsoft.com/office/drawing/2014/main" val="4136005157"/>
                    </a:ext>
                  </a:extLst>
                </a:gridCol>
              </a:tblGrid>
              <a:tr h="498618">
                <a:tc>
                  <a:txBody>
                    <a:bodyPr/>
                    <a:lstStyle/>
                    <a:p>
                      <a:r>
                        <a:rPr lang="de-DE" dirty="0"/>
                        <a:t>TAG 2</a:t>
                      </a:r>
                    </a:p>
                  </a:txBody>
                  <a:tcPr/>
                </a:tc>
                <a:tc>
                  <a:txBody>
                    <a:bodyPr/>
                    <a:lstStyle/>
                    <a:p>
                      <a:endParaRPr lang="de-DE" dirty="0"/>
                    </a:p>
                  </a:txBody>
                  <a:tcPr/>
                </a:tc>
                <a:extLst>
                  <a:ext uri="{0D108BD9-81ED-4DB2-BD59-A6C34878D82A}">
                    <a16:rowId xmlns:a16="http://schemas.microsoft.com/office/drawing/2014/main" val="3762173376"/>
                  </a:ext>
                </a:extLst>
              </a:tr>
              <a:tr h="498618">
                <a:tc>
                  <a:txBody>
                    <a:bodyPr/>
                    <a:lstStyle/>
                    <a:p>
                      <a:r>
                        <a:rPr lang="de-DE" dirty="0"/>
                        <a:t>09:30 – 10:00</a:t>
                      </a:r>
                    </a:p>
                  </a:txBody>
                  <a:tcPr/>
                </a:tc>
                <a:tc>
                  <a:txBody>
                    <a:bodyPr/>
                    <a:lstStyle/>
                    <a:p>
                      <a:r>
                        <a:rPr lang="de-DE" dirty="0" err="1"/>
                        <a:t>Recap</a:t>
                      </a:r>
                      <a:r>
                        <a:rPr lang="de-DE" dirty="0"/>
                        <a:t> and Questions</a:t>
                      </a:r>
                    </a:p>
                  </a:txBody>
                  <a:tcPr/>
                </a:tc>
                <a:extLst>
                  <a:ext uri="{0D108BD9-81ED-4DB2-BD59-A6C34878D82A}">
                    <a16:rowId xmlns:a16="http://schemas.microsoft.com/office/drawing/2014/main" val="655615246"/>
                  </a:ext>
                </a:extLst>
              </a:tr>
              <a:tr h="498618">
                <a:tc>
                  <a:txBody>
                    <a:bodyPr/>
                    <a:lstStyle/>
                    <a:p>
                      <a:r>
                        <a:rPr lang="de-DE" dirty="0"/>
                        <a:t>10:10 – 11:40</a:t>
                      </a:r>
                    </a:p>
                  </a:txBody>
                  <a:tcPr/>
                </a:tc>
                <a:tc>
                  <a:txBody>
                    <a:bodyPr/>
                    <a:lstStyle/>
                    <a:p>
                      <a:r>
                        <a:rPr lang="de-DE" dirty="0" err="1"/>
                        <a:t>Challange</a:t>
                      </a:r>
                      <a:r>
                        <a:rPr lang="de-DE" dirty="0"/>
                        <a:t> 3 – </a:t>
                      </a:r>
                      <a:r>
                        <a:rPr lang="de-DE" dirty="0" err="1"/>
                        <a:t>Build</a:t>
                      </a:r>
                      <a:r>
                        <a:rPr lang="de-DE" dirty="0"/>
                        <a:t> </a:t>
                      </a:r>
                      <a:r>
                        <a:rPr lang="de-DE" dirty="0" err="1"/>
                        <a:t>your</a:t>
                      </a:r>
                      <a:r>
                        <a:rPr lang="de-DE" dirty="0"/>
                        <a:t> Plan</a:t>
                      </a:r>
                    </a:p>
                  </a:txBody>
                  <a:tcPr/>
                </a:tc>
                <a:extLst>
                  <a:ext uri="{0D108BD9-81ED-4DB2-BD59-A6C34878D82A}">
                    <a16:rowId xmlns:a16="http://schemas.microsoft.com/office/drawing/2014/main" val="2855514721"/>
                  </a:ext>
                </a:extLst>
              </a:tr>
              <a:tr h="498618">
                <a:tc>
                  <a:txBody>
                    <a:bodyPr/>
                    <a:lstStyle/>
                    <a:p>
                      <a:r>
                        <a:rPr lang="de-DE" dirty="0"/>
                        <a:t>11:50 – 13:45</a:t>
                      </a:r>
                    </a:p>
                  </a:txBody>
                  <a:tcPr/>
                </a:tc>
                <a:tc>
                  <a:txBody>
                    <a:bodyPr/>
                    <a:lstStyle/>
                    <a:p>
                      <a:r>
                        <a:rPr lang="de-DE" dirty="0" err="1"/>
                        <a:t>Challange</a:t>
                      </a:r>
                      <a:r>
                        <a:rPr lang="de-DE" dirty="0"/>
                        <a:t> 4 – </a:t>
                      </a:r>
                      <a:r>
                        <a:rPr lang="de-DE" dirty="0" err="1"/>
                        <a:t>Prepare</a:t>
                      </a:r>
                      <a:r>
                        <a:rPr lang="de-DE" dirty="0"/>
                        <a:t> </a:t>
                      </a:r>
                      <a:r>
                        <a:rPr lang="de-DE" dirty="0" err="1"/>
                        <a:t>your</a:t>
                      </a:r>
                      <a:r>
                        <a:rPr lang="de-DE" dirty="0"/>
                        <a:t> </a:t>
                      </a:r>
                      <a:r>
                        <a:rPr lang="de-DE" dirty="0" err="1"/>
                        <a:t>Slides</a:t>
                      </a:r>
                      <a:endParaRPr lang="de-DE" dirty="0"/>
                    </a:p>
                  </a:txBody>
                  <a:tcPr/>
                </a:tc>
                <a:extLst>
                  <a:ext uri="{0D108BD9-81ED-4DB2-BD59-A6C34878D82A}">
                    <a16:rowId xmlns:a16="http://schemas.microsoft.com/office/drawing/2014/main" val="702941654"/>
                  </a:ext>
                </a:extLst>
              </a:tr>
              <a:tr h="498618">
                <a:tc>
                  <a:txBody>
                    <a:bodyPr/>
                    <a:lstStyle/>
                    <a:p>
                      <a:r>
                        <a:rPr lang="de-DE" dirty="0"/>
                        <a:t>14:00 – 15:00</a:t>
                      </a:r>
                    </a:p>
                  </a:txBody>
                  <a:tcPr/>
                </a:tc>
                <a:tc>
                  <a:txBody>
                    <a:bodyPr/>
                    <a:lstStyle/>
                    <a:p>
                      <a:r>
                        <a:rPr lang="de-DE" dirty="0" err="1"/>
                        <a:t>Presenting</a:t>
                      </a:r>
                      <a:r>
                        <a:rPr lang="de-DE" dirty="0"/>
                        <a:t> </a:t>
                      </a:r>
                      <a:r>
                        <a:rPr lang="de-DE" dirty="0" err="1"/>
                        <a:t>your</a:t>
                      </a:r>
                      <a:r>
                        <a:rPr lang="de-DE" dirty="0"/>
                        <a:t> </a:t>
                      </a:r>
                      <a:r>
                        <a:rPr lang="de-DE" dirty="0" err="1"/>
                        <a:t>Slides</a:t>
                      </a:r>
                      <a:r>
                        <a:rPr lang="de-DE" dirty="0"/>
                        <a:t> &amp; Closing</a:t>
                      </a:r>
                    </a:p>
                    <a:p>
                      <a:r>
                        <a:rPr lang="de-DE" sz="1400" dirty="0"/>
                        <a:t>(</a:t>
                      </a:r>
                      <a:r>
                        <a:rPr lang="de-DE" sz="1400" dirty="0" err="1"/>
                        <a:t>each</a:t>
                      </a:r>
                      <a:r>
                        <a:rPr lang="de-DE" sz="1400" dirty="0"/>
                        <a:t> </a:t>
                      </a:r>
                      <a:r>
                        <a:rPr lang="de-DE" sz="1400" dirty="0" err="1"/>
                        <a:t>team</a:t>
                      </a:r>
                      <a:r>
                        <a:rPr lang="de-DE" sz="1400" dirty="0"/>
                        <a:t> </a:t>
                      </a:r>
                      <a:r>
                        <a:rPr lang="de-DE" sz="1400" dirty="0" err="1"/>
                        <a:t>has</a:t>
                      </a:r>
                      <a:r>
                        <a:rPr lang="de-DE" sz="1400" dirty="0"/>
                        <a:t> a 10 min. pitch)</a:t>
                      </a:r>
                    </a:p>
                  </a:txBody>
                  <a:tcPr/>
                </a:tc>
                <a:extLst>
                  <a:ext uri="{0D108BD9-81ED-4DB2-BD59-A6C34878D82A}">
                    <a16:rowId xmlns:a16="http://schemas.microsoft.com/office/drawing/2014/main" val="741854825"/>
                  </a:ext>
                </a:extLst>
              </a:tr>
            </a:tbl>
          </a:graphicData>
        </a:graphic>
      </p:graphicFrame>
    </p:spTree>
    <p:extLst>
      <p:ext uri="{BB962C8B-B14F-4D97-AF65-F5344CB8AC3E}">
        <p14:creationId xmlns:p14="http://schemas.microsoft.com/office/powerpoint/2010/main" val="11262139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6"/>
          </p:nvPr>
        </p:nvSpPr>
        <p:spPr>
          <a:xfrm>
            <a:off x="464842" y="4350114"/>
            <a:ext cx="9609045" cy="727892"/>
          </a:xfrm>
        </p:spPr>
        <p:txBody>
          <a:bodyPr/>
          <a:lstStyle/>
          <a:p>
            <a:r>
              <a:rPr lang="en-US"/>
              <a:t>Speaker</a:t>
            </a:r>
          </a:p>
          <a:p>
            <a:r>
              <a:rPr lang="en-US"/>
              <a:t>Title </a:t>
            </a:r>
          </a:p>
          <a:p>
            <a:endParaRPr lang="en-US"/>
          </a:p>
        </p:txBody>
      </p:sp>
      <p:sp>
        <p:nvSpPr>
          <p:cNvPr id="4" name="Title 3"/>
          <p:cNvSpPr>
            <a:spLocks noGrp="1"/>
          </p:cNvSpPr>
          <p:nvPr>
            <p:ph type="title"/>
          </p:nvPr>
        </p:nvSpPr>
        <p:spPr>
          <a:xfrm>
            <a:off x="407393" y="2532448"/>
            <a:ext cx="6374080" cy="1793104"/>
          </a:xfrm>
        </p:spPr>
        <p:txBody>
          <a:bodyPr/>
          <a:lstStyle/>
          <a:p>
            <a:r>
              <a:rPr lang="en-US" sz="4000" dirty="0"/>
              <a:t>Cloud Adoption Framework for Azure | Overview</a:t>
            </a:r>
          </a:p>
        </p:txBody>
      </p:sp>
      <p:pic>
        <p:nvPicPr>
          <p:cNvPr id="6" name="Graphic 5">
            <a:extLst>
              <a:ext uri="{FF2B5EF4-FFF2-40B4-BE49-F238E27FC236}">
                <a16:creationId xmlns:a16="http://schemas.microsoft.com/office/drawing/2014/main" id="{E163DABD-A014-5346-B7F9-7CD8B46EFA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410" y="2148772"/>
            <a:ext cx="3952574" cy="2176780"/>
          </a:xfrm>
          <a:prstGeom prst="rect">
            <a:avLst/>
          </a:prstGeom>
        </p:spPr>
      </p:pic>
    </p:spTree>
    <p:extLst>
      <p:ext uri="{BB962C8B-B14F-4D97-AF65-F5344CB8AC3E}">
        <p14:creationId xmlns:p14="http://schemas.microsoft.com/office/powerpoint/2010/main" val="25418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FAEE35-77B8-2942-9A07-8C9D12030D97}"/>
              </a:ext>
              <a:ext uri="{C183D7F6-B498-43B3-948B-1728B52AA6E4}">
                <adec:decorative xmlns:adec="http://schemas.microsoft.com/office/drawing/2017/decorative" val="1"/>
              </a:ext>
            </a:extLst>
          </p:cNvPr>
          <p:cNvGrpSpPr/>
          <p:nvPr/>
        </p:nvGrpSpPr>
        <p:grpSpPr>
          <a:xfrm>
            <a:off x="744002" y="2174613"/>
            <a:ext cx="4274843" cy="773337"/>
            <a:chOff x="744002" y="2327012"/>
            <a:chExt cx="4274843" cy="773337"/>
          </a:xfrm>
        </p:grpSpPr>
        <p:sp>
          <p:nvSpPr>
            <p:cNvPr id="47" name="Text Placeholder 6">
              <a:extLst>
                <a:ext uri="{FF2B5EF4-FFF2-40B4-BE49-F238E27FC236}">
                  <a16:creationId xmlns:a16="http://schemas.microsoft.com/office/drawing/2014/main" id="{C9E30B34-B508-4C49-A78A-39FB2063475D}"/>
                </a:ext>
              </a:extLst>
            </p:cNvPr>
            <p:cNvSpPr txBox="1">
              <a:spLocks/>
            </p:cNvSpPr>
            <p:nvPr/>
          </p:nvSpPr>
          <p:spPr>
            <a:xfrm>
              <a:off x="744002" y="2327012"/>
              <a:ext cx="1133435" cy="6771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panose="020B0502040204020203" pitchFamily="34" charset="0"/>
                  <a:ea typeface="+mn-ea"/>
                  <a:cs typeface="Segoe UI Semilight" panose="020B0402040204020203" pitchFamily="34" charset="0"/>
                </a:rPr>
                <a:t>91</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sp>
          <p:nvSpPr>
            <p:cNvPr id="48" name="TextBox 47">
              <a:extLst>
                <a:ext uri="{FF2B5EF4-FFF2-40B4-BE49-F238E27FC236}">
                  <a16:creationId xmlns:a16="http://schemas.microsoft.com/office/drawing/2014/main" id="{CFD74F27-9FF5-4B79-9D5C-23F48B6BE21B}"/>
                </a:ext>
              </a:extLst>
            </p:cNvPr>
            <p:cNvSpPr txBox="1"/>
            <p:nvPr/>
          </p:nvSpPr>
          <p:spPr>
            <a:xfrm>
              <a:off x="2186888" y="2583284"/>
              <a:ext cx="2831957"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of business leaders see digital transformation as a way of sparking innovation and finding efficiencies</a:t>
              </a:r>
              <a:r>
                <a:rPr kumimoji="0" lang="en-US" sz="1200" b="0" i="0" u="none" strike="noStrike" kern="1200" cap="none" spc="0" normalizeH="0" baseline="70000" noProof="0" dirty="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1</a:t>
              </a:r>
              <a:r>
                <a:rPr kumimoji="0" lang="en-US" sz="1600" b="0" i="0" u="none" strike="noStrike" kern="1200" cap="none" spc="0" normalizeH="0" baseline="0" noProof="0" dirty="0">
                  <a:ln>
                    <a:noFill/>
                  </a:ln>
                  <a:gradFill>
                    <a:gsLst>
                      <a:gs pos="0">
                        <a:srgbClr val="FFFFFF"/>
                      </a:gs>
                      <a:gs pos="100000">
                        <a:srgbClr val="FFFFFF"/>
                      </a:gs>
                    </a:gsLst>
                    <a:lin ang="18900000" scaled="1"/>
                  </a:gradFill>
                  <a:effectLst/>
                  <a:uLnTx/>
                  <a:uFillTx/>
                  <a:latin typeface="Segoe UI"/>
                  <a:ea typeface="+mn-ea"/>
                  <a:cs typeface="Segoe UI" panose="020B0502040204020203" pitchFamily="34" charset="0"/>
                </a:rPr>
                <a:t> </a:t>
              </a:r>
            </a:p>
          </p:txBody>
        </p:sp>
      </p:grpSp>
      <p:sp>
        <p:nvSpPr>
          <p:cNvPr id="59" name="Title 58">
            <a:extLst>
              <a:ext uri="{FF2B5EF4-FFF2-40B4-BE49-F238E27FC236}">
                <a16:creationId xmlns:a16="http://schemas.microsoft.com/office/drawing/2014/main" id="{983D953C-5332-4032-8420-2FD6D46C27A1}"/>
              </a:ext>
            </a:extLst>
          </p:cNvPr>
          <p:cNvSpPr txBox="1">
            <a:spLocks noGrp="1"/>
          </p:cNvSpPr>
          <p:nvPr>
            <p:ph type="title" idx="4294967295"/>
          </p:nvPr>
        </p:nvSpPr>
        <p:spPr>
          <a:xfrm>
            <a:off x="723455" y="625886"/>
            <a:ext cx="5241736"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BE8FF"/>
                </a:solidFill>
                <a:effectLst>
                  <a:outerShdw blurRad="190500" dist="50800" dir="5400000" algn="ctr" rotWithShape="0">
                    <a:srgbClr val="000000">
                      <a:alpha val="50000"/>
                    </a:srgbClr>
                  </a:outerShdw>
                </a:effectLst>
                <a:uLnTx/>
                <a:uFillTx/>
                <a:latin typeface="Segoe UI Semibold" panose="020B0702040204020203" pitchFamily="34" charset="0"/>
                <a:ea typeface="+mn-ea"/>
                <a:cs typeface="Segoe UI Semibold" panose="020B0702040204020203" pitchFamily="34" charset="0"/>
              </a:rPr>
              <a:t>Digital transformation</a:t>
            </a:r>
          </a:p>
        </p:txBody>
      </p:sp>
      <p:sp>
        <p:nvSpPr>
          <p:cNvPr id="2" name="TextBox 1">
            <a:extLst>
              <a:ext uri="{FF2B5EF4-FFF2-40B4-BE49-F238E27FC236}">
                <a16:creationId xmlns:a16="http://schemas.microsoft.com/office/drawing/2014/main" id="{C6BE1CDB-0996-4927-874B-4367B4305D87}"/>
              </a:ext>
            </a:extLst>
          </p:cNvPr>
          <p:cNvSpPr txBox="1"/>
          <p:nvPr/>
        </p:nvSpPr>
        <p:spPr>
          <a:xfrm>
            <a:off x="527892" y="6457546"/>
            <a:ext cx="563286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70000" noProof="0">
                <a:ln>
                  <a:noFill/>
                </a:ln>
                <a:solidFill>
                  <a:srgbClr val="FFFFFF"/>
                </a:solidFill>
                <a:effectLst/>
                <a:uLnTx/>
                <a:uFillTx/>
                <a:latin typeface="Segoe UI"/>
                <a:ea typeface="+mn-ea"/>
                <a:cs typeface="+mn-cs"/>
              </a:rPr>
              <a:t>1</a:t>
            </a:r>
            <a:r>
              <a:rPr kumimoji="0" lang="en-US" sz="1200" b="0" i="0" u="none" strike="noStrike" kern="1200" cap="none" spc="0" normalizeH="0" baseline="0" noProof="0">
                <a:ln>
                  <a:noFill/>
                </a:ln>
                <a:solidFill>
                  <a:srgbClr val="FFFFFF"/>
                </a:solidFill>
                <a:effectLst/>
                <a:uLnTx/>
                <a:uFillTx/>
                <a:latin typeface="Segoe UI"/>
                <a:ea typeface="+mn-ea"/>
                <a:cs typeface="+mn-cs"/>
              </a:rPr>
              <a:t>Research Report, ISACA, Information Systems Audit and Control Association, 2018</a:t>
            </a:r>
          </a:p>
        </p:txBody>
      </p:sp>
      <p:grpSp>
        <p:nvGrpSpPr>
          <p:cNvPr id="6" name="Group 5">
            <a:extLst>
              <a:ext uri="{FF2B5EF4-FFF2-40B4-BE49-F238E27FC236}">
                <a16:creationId xmlns:a16="http://schemas.microsoft.com/office/drawing/2014/main" id="{1A39E044-FAC6-604C-95AF-F744661524B1}"/>
              </a:ext>
              <a:ext uri="{C183D7F6-B498-43B3-948B-1728B52AA6E4}">
                <adec:decorative xmlns:adec="http://schemas.microsoft.com/office/drawing/2017/decorative" val="1"/>
              </a:ext>
            </a:extLst>
          </p:cNvPr>
          <p:cNvGrpSpPr/>
          <p:nvPr/>
        </p:nvGrpSpPr>
        <p:grpSpPr>
          <a:xfrm>
            <a:off x="7472807" y="2092331"/>
            <a:ext cx="4069073" cy="677108"/>
            <a:chOff x="7554868" y="2555640"/>
            <a:chExt cx="4069073" cy="677108"/>
          </a:xfrm>
        </p:grpSpPr>
        <p:sp>
          <p:nvSpPr>
            <p:cNvPr id="51" name="TextBox 50">
              <a:extLst>
                <a:ext uri="{FF2B5EF4-FFF2-40B4-BE49-F238E27FC236}">
                  <a16:creationId xmlns:a16="http://schemas.microsoft.com/office/drawing/2014/main" id="{CF6B9171-5840-4E44-B92C-2813951927E0}"/>
                </a:ext>
              </a:extLst>
            </p:cNvPr>
            <p:cNvSpPr txBox="1"/>
            <p:nvPr/>
          </p:nvSpPr>
          <p:spPr>
            <a:xfrm>
              <a:off x="8891915" y="2555640"/>
              <a:ext cx="2732026"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digital t</a:t>
              </a:r>
              <a:r>
                <a:rPr kumimoji="0" lang="en-US" sz="1600" b="0" i="0" u="none" strike="noStrike" kern="0" cap="none" spc="0" normalizeH="0" baseline="0" noProof="0" err="1">
                  <a:ln>
                    <a:noFill/>
                  </a:ln>
                  <a:gradFill>
                    <a:gsLst>
                      <a:gs pos="0">
                        <a:srgbClr val="FFFFFF"/>
                      </a:gs>
                      <a:gs pos="100000">
                        <a:srgbClr val="FFFFFF"/>
                      </a:gs>
                    </a:gsLst>
                  </a:gradFill>
                  <a:effectLst/>
                  <a:uLnTx/>
                  <a:uFillTx/>
                  <a:latin typeface="Segoe UI"/>
                  <a:ea typeface="+mn-ea"/>
                  <a:cs typeface="Segoe UI" panose="020B0502040204020203" pitchFamily="34" charset="0"/>
                </a:rPr>
                <a:t>ransformation</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 </a:t>
              </a:r>
              <a:b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b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is increasing profits</a:t>
              </a:r>
            </a:p>
          </p:txBody>
        </p:sp>
        <p:sp>
          <p:nvSpPr>
            <p:cNvPr id="20" name="Text Placeholder 6">
              <a:extLst>
                <a:ext uri="{FF2B5EF4-FFF2-40B4-BE49-F238E27FC236}">
                  <a16:creationId xmlns:a16="http://schemas.microsoft.com/office/drawing/2014/main" id="{4642EF5F-5D01-F54B-886F-77315104D20B}"/>
                </a:ext>
              </a:extLst>
            </p:cNvPr>
            <p:cNvSpPr txBox="1">
              <a:spLocks/>
            </p:cNvSpPr>
            <p:nvPr/>
          </p:nvSpPr>
          <p:spPr>
            <a:xfrm>
              <a:off x="7554868" y="2555640"/>
              <a:ext cx="1389469"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68</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5" name="Group 4">
            <a:extLst>
              <a:ext uri="{FF2B5EF4-FFF2-40B4-BE49-F238E27FC236}">
                <a16:creationId xmlns:a16="http://schemas.microsoft.com/office/drawing/2014/main" id="{4854BD77-62C7-7849-BD3D-87A40C2B69C4}"/>
              </a:ext>
              <a:ext uri="{C183D7F6-B498-43B3-948B-1728B52AA6E4}">
                <adec:decorative xmlns:adec="http://schemas.microsoft.com/office/drawing/2017/decorative" val="1"/>
              </a:ext>
            </a:extLst>
          </p:cNvPr>
          <p:cNvGrpSpPr/>
          <p:nvPr/>
        </p:nvGrpSpPr>
        <p:grpSpPr>
          <a:xfrm>
            <a:off x="744002" y="3998867"/>
            <a:ext cx="3823019" cy="677108"/>
            <a:chOff x="744002" y="4151266"/>
            <a:chExt cx="3823019" cy="677108"/>
          </a:xfrm>
        </p:grpSpPr>
        <p:sp>
          <p:nvSpPr>
            <p:cNvPr id="54" name="TextBox 53">
              <a:extLst>
                <a:ext uri="{FF2B5EF4-FFF2-40B4-BE49-F238E27FC236}">
                  <a16:creationId xmlns:a16="http://schemas.microsoft.com/office/drawing/2014/main" id="{F8FF399C-FCCD-44AD-AEE1-1906F4364A23}"/>
                </a:ext>
              </a:extLst>
            </p:cNvPr>
            <p:cNvSpPr txBox="1"/>
            <p:nvPr/>
          </p:nvSpPr>
          <p:spPr>
            <a:xfrm>
              <a:off x="2202290" y="4242724"/>
              <a:ext cx="2364731"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they must offer digital services or become irrelevant</a:t>
              </a:r>
            </a:p>
          </p:txBody>
        </p:sp>
        <p:sp>
          <p:nvSpPr>
            <p:cNvPr id="21" name="Text Placeholder 6">
              <a:extLst>
                <a:ext uri="{FF2B5EF4-FFF2-40B4-BE49-F238E27FC236}">
                  <a16:creationId xmlns:a16="http://schemas.microsoft.com/office/drawing/2014/main" id="{452E7BEE-436F-DE4D-9366-39D81AEA2236}"/>
                </a:ext>
              </a:extLst>
            </p:cNvPr>
            <p:cNvSpPr txBox="1">
              <a:spLocks/>
            </p:cNvSpPr>
            <p:nvPr/>
          </p:nvSpPr>
          <p:spPr>
            <a:xfrm>
              <a:off x="744002" y="4151266"/>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85</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grpSp>
        <p:nvGrpSpPr>
          <p:cNvPr id="7" name="Group 6">
            <a:extLst>
              <a:ext uri="{FF2B5EF4-FFF2-40B4-BE49-F238E27FC236}">
                <a16:creationId xmlns:a16="http://schemas.microsoft.com/office/drawing/2014/main" id="{D770FE74-D987-214F-B77A-483D13EE6CF3}"/>
              </a:ext>
              <a:ext uri="{C183D7F6-B498-43B3-948B-1728B52AA6E4}">
                <adec:decorative xmlns:adec="http://schemas.microsoft.com/office/drawing/2017/decorative" val="1"/>
              </a:ext>
            </a:extLst>
          </p:cNvPr>
          <p:cNvGrpSpPr/>
          <p:nvPr/>
        </p:nvGrpSpPr>
        <p:grpSpPr>
          <a:xfrm>
            <a:off x="7624979" y="3904298"/>
            <a:ext cx="4265476" cy="771677"/>
            <a:chOff x="7627851" y="3988112"/>
            <a:chExt cx="4265476" cy="771677"/>
          </a:xfrm>
        </p:grpSpPr>
        <p:sp>
          <p:nvSpPr>
            <p:cNvPr id="57" name="TextBox 56">
              <a:extLst>
                <a:ext uri="{FF2B5EF4-FFF2-40B4-BE49-F238E27FC236}">
                  <a16:creationId xmlns:a16="http://schemas.microsoft.com/office/drawing/2014/main" id="{E712989B-29E3-4836-B0D2-69B90BB4C867}"/>
                </a:ext>
              </a:extLst>
            </p:cNvPr>
            <p:cNvSpPr txBox="1"/>
            <p:nvPr/>
          </p:nvSpPr>
          <p:spPr>
            <a:xfrm>
              <a:off x="8944337" y="4242724"/>
              <a:ext cx="2948990" cy="517065"/>
            </a:xfrm>
            <a:prstGeom prst="rect">
              <a:avLst/>
            </a:prstGeom>
            <a:noFill/>
          </p:spPr>
          <p:txBody>
            <a:bodyPr wrap="square" lIns="182880" tIns="146304" rIns="182880" bIns="146304" rtlCol="0" anchor="ctr">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say they have less than 4 years to complete a digital t</a:t>
              </a:r>
              <a:r>
                <a:rPr kumimoji="0" lang="en-US" sz="1600" b="0" i="0" u="none" strike="noStrike" kern="0" cap="none" spc="0" normalizeH="0" baseline="0" noProof="0" err="1">
                  <a:ln>
                    <a:noFill/>
                  </a:ln>
                  <a:gradFill>
                    <a:gsLst>
                      <a:gs pos="0">
                        <a:srgbClr val="FFFFFF"/>
                      </a:gs>
                      <a:gs pos="100000">
                        <a:srgbClr val="FFFFFF"/>
                      </a:gs>
                    </a:gsLst>
                  </a:gradFill>
                  <a:effectLst/>
                  <a:uLnTx/>
                  <a:uFillTx/>
                  <a:latin typeface="Segoe UI"/>
                  <a:ea typeface="+mn-ea"/>
                  <a:cs typeface="Segoe UI" panose="020B0502040204020203" pitchFamily="34" charset="0"/>
                </a:rPr>
                <a:t>ransformation</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 or they may go out of business </a:t>
              </a:r>
            </a:p>
          </p:txBody>
        </p:sp>
        <p:sp>
          <p:nvSpPr>
            <p:cNvPr id="22" name="Text Placeholder 6">
              <a:extLst>
                <a:ext uri="{FF2B5EF4-FFF2-40B4-BE49-F238E27FC236}">
                  <a16:creationId xmlns:a16="http://schemas.microsoft.com/office/drawing/2014/main" id="{DAC46404-2010-CD42-AE3B-B4C656D52675}"/>
                </a:ext>
              </a:extLst>
            </p:cNvPr>
            <p:cNvSpPr txBox="1">
              <a:spLocks/>
            </p:cNvSpPr>
            <p:nvPr/>
          </p:nvSpPr>
          <p:spPr>
            <a:xfrm>
              <a:off x="7627851" y="3988112"/>
              <a:ext cx="1264064"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rgbClr val="4BE8FF"/>
                  </a:solidFill>
                  <a:effectLst/>
                  <a:uLnTx/>
                  <a:uFillTx/>
                  <a:latin typeface="Segoe UI"/>
                  <a:ea typeface="+mn-ea"/>
                  <a:cs typeface="Segoe UI" panose="020B0502040204020203" pitchFamily="34" charset="0"/>
                </a:rPr>
                <a:t>64</a:t>
              </a:r>
              <a:r>
                <a:rPr kumimoji="0" lang="en-US" sz="4400" b="0" i="0" u="none" strike="noStrike" kern="1200" cap="none" spc="0" normalizeH="0" baseline="0" noProof="0">
                  <a:ln>
                    <a:noFill/>
                  </a:ln>
                  <a:solidFill>
                    <a:srgbClr val="4BE8FF"/>
                  </a:solidFill>
                  <a:effectLst/>
                  <a:uLnTx/>
                  <a:uFillTx/>
                  <a:latin typeface="Segoe UI Semibold" panose="020B0702040204020203" pitchFamily="34" charset="0"/>
                  <a:ea typeface="+mn-ea"/>
                  <a:cs typeface="Segoe UI Semibold" panose="020B0702040204020203" pitchFamily="34" charset="0"/>
                </a:rPr>
                <a:t>%</a:t>
              </a:r>
            </a:p>
          </p:txBody>
        </p:sp>
      </p:grpSp>
      <p:pic>
        <p:nvPicPr>
          <p:cNvPr id="17" name="Picture 16">
            <a:extLst>
              <a:ext uri="{FF2B5EF4-FFF2-40B4-BE49-F238E27FC236}">
                <a16:creationId xmlns:a16="http://schemas.microsoft.com/office/drawing/2014/main" id="{F9E1DD63-9CBE-594F-A9CC-CC1188D324B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5179716" y="2459862"/>
            <a:ext cx="1776740" cy="1777399"/>
          </a:xfrm>
          <a:prstGeom prst="rect">
            <a:avLst/>
          </a:prstGeom>
        </p:spPr>
      </p:pic>
      <p:pic>
        <p:nvPicPr>
          <p:cNvPr id="8" name="Graphic 7">
            <a:extLst>
              <a:ext uri="{FF2B5EF4-FFF2-40B4-BE49-F238E27FC236}">
                <a16:creationId xmlns:a16="http://schemas.microsoft.com/office/drawing/2014/main" id="{4AE2A8C5-103C-436C-BF2C-77C5E3F81F5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91575" y="52386"/>
            <a:ext cx="3400425" cy="6753225"/>
          </a:xfrm>
          <a:prstGeom prst="rect">
            <a:avLst/>
          </a:prstGeom>
        </p:spPr>
      </p:pic>
    </p:spTree>
    <p:extLst>
      <p:ext uri="{BB962C8B-B14F-4D97-AF65-F5344CB8AC3E}">
        <p14:creationId xmlns:p14="http://schemas.microsoft.com/office/powerpoint/2010/main" val="760861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91F6-9BD7-4E48-96A8-AE8402475C9C}"/>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de-DE" dirty="0"/>
              <a:t>Cloud </a:t>
            </a:r>
            <a:r>
              <a:rPr lang="de-DE" dirty="0" err="1"/>
              <a:t>adoption</a:t>
            </a:r>
            <a:r>
              <a:rPr lang="de-DE" dirty="0"/>
              <a:t> </a:t>
            </a:r>
            <a:r>
              <a:rPr lang="de-DE" dirty="0" err="1"/>
              <a:t>is</a:t>
            </a:r>
            <a:r>
              <a:rPr lang="de-DE" dirty="0"/>
              <a:t> </a:t>
            </a:r>
            <a:r>
              <a:rPr lang="de-DE" dirty="0" err="1"/>
              <a:t>more</a:t>
            </a:r>
            <a:r>
              <a:rPr lang="de-DE" dirty="0"/>
              <a:t> </a:t>
            </a:r>
            <a:r>
              <a:rPr lang="de-DE" dirty="0" err="1"/>
              <a:t>than</a:t>
            </a:r>
            <a:r>
              <a:rPr lang="de-DE" dirty="0"/>
              <a:t> just </a:t>
            </a:r>
            <a:r>
              <a:rPr lang="de-DE" dirty="0" err="1"/>
              <a:t>technologie</a:t>
            </a:r>
            <a:endParaRPr lang="de-DE" dirty="0"/>
          </a:p>
        </p:txBody>
      </p:sp>
      <p:sp>
        <p:nvSpPr>
          <p:cNvPr id="3" name="Rectangle 2">
            <a:extLst>
              <a:ext uri="{FF2B5EF4-FFF2-40B4-BE49-F238E27FC236}">
                <a16:creationId xmlns:a16="http://schemas.microsoft.com/office/drawing/2014/main" id="{60359254-C115-4F45-82FD-6F84E2BED490}"/>
              </a:ext>
              <a:ext uri="{C183D7F6-B498-43B3-948B-1728B52AA6E4}">
                <adec:decorative xmlns:adec="http://schemas.microsoft.com/office/drawing/2017/decorative" val="1"/>
              </a:ext>
            </a:extLst>
          </p:cNvPr>
          <p:cNvSpPr/>
          <p:nvPr/>
        </p:nvSpPr>
        <p:spPr bwMode="auto">
          <a:xfrm>
            <a:off x="0" y="0"/>
            <a:ext cx="6094413" cy="6858000"/>
          </a:xfrm>
          <a:prstGeom prst="rect">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Title 1">
            <a:extLst>
              <a:ext uri="{FF2B5EF4-FFF2-40B4-BE49-F238E27FC236}">
                <a16:creationId xmlns:a16="http://schemas.microsoft.com/office/drawing/2014/main" id="{F86FBA53-C5FB-46DA-AD24-312BD2F7686D}"/>
              </a:ext>
            </a:extLst>
          </p:cNvPr>
          <p:cNvSpPr txBox="1">
            <a:spLocks/>
          </p:cNvSpPr>
          <p:nvPr/>
        </p:nvSpPr>
        <p:spPr>
          <a:xfrm>
            <a:off x="960244" y="2197893"/>
            <a:ext cx="4685887" cy="246221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 but change is difficult.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We understand that.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FFFFFF"/>
                    </a:gs>
                    <a:gs pos="100000">
                      <a:srgbClr val="FFFFFF"/>
                    </a:gs>
                  </a:gsLst>
                  <a:lin ang="0" scaled="0"/>
                </a:gradFill>
                <a:effectLst/>
                <a:uLnTx/>
                <a:uFillTx/>
                <a:latin typeface="Segoe UI Semibold"/>
                <a:ea typeface="+mn-ea"/>
                <a:cs typeface="Segoe UI" pitchFamily="34" charset="0"/>
              </a:rPr>
              <a:t>Change impacts your people, your culture, and feels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933357" y="1603721"/>
            <a:ext cx="4845050" cy="369332"/>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radical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933357" y="2799181"/>
            <a:ext cx="4421579" cy="73866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It requires leaders to adapt, </a:t>
            </a:r>
            <a:b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b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take risks, and learn quickly.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76AC187C-5FBD-4A5D-A39B-1CCF29A442FC}"/>
              </a:ext>
            </a:extLst>
          </p:cNvPr>
          <p:cNvSpPr/>
          <p:nvPr/>
        </p:nvSpPr>
        <p:spPr>
          <a:xfrm>
            <a:off x="6933357" y="4437839"/>
            <a:ext cx="4298399" cy="1107996"/>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Change requires a culture shift</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within your organization,</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2400" b="0" i="0" u="none" strike="noStrike" kern="1200" cap="none" spc="0" normalizeH="0" baseline="0" noProof="0">
                <a:ln>
                  <a:noFill/>
                </a:ln>
                <a:gradFill>
                  <a:gsLst>
                    <a:gs pos="0">
                      <a:srgbClr val="FFFFFF"/>
                    </a:gs>
                    <a:gs pos="100000">
                      <a:srgbClr val="FFFFFF"/>
                    </a:gs>
                  </a:gsLst>
                  <a:lin ang="0" scaled="0"/>
                </a:gradFill>
                <a:effectLst/>
                <a:uLnTx/>
                <a:uFillTx/>
                <a:latin typeface="Segoe UI Semibold"/>
                <a:ea typeface="+mn-ea"/>
                <a:cs typeface="Segoe UI" panose="020B0502040204020203" pitchFamily="34" charset="0"/>
              </a:rPr>
              <a:t>and starts with you.</a:t>
            </a:r>
          </a:p>
        </p:txBody>
      </p:sp>
      <p:grpSp>
        <p:nvGrpSpPr>
          <p:cNvPr id="7" name="Group 6">
            <a:extLst>
              <a:ext uri="{FF2B5EF4-FFF2-40B4-BE49-F238E27FC236}">
                <a16:creationId xmlns:a16="http://schemas.microsoft.com/office/drawing/2014/main" id="{9E4BC7FD-523F-4D7C-B6EE-8265CCED73D6}"/>
              </a:ext>
              <a:ext uri="{C183D7F6-B498-43B3-948B-1728B52AA6E4}">
                <adec:decorative xmlns:adec="http://schemas.microsoft.com/office/drawing/2017/decorative" val="1"/>
              </a:ext>
            </a:extLst>
          </p:cNvPr>
          <p:cNvGrpSpPr/>
          <p:nvPr/>
        </p:nvGrpSpPr>
        <p:grpSpPr>
          <a:xfrm>
            <a:off x="6933358" y="2458527"/>
            <a:ext cx="4421580" cy="1564793"/>
            <a:chOff x="6657684" y="2766021"/>
            <a:chExt cx="4629150" cy="1564793"/>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657684" y="2766021"/>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657684" y="4330814"/>
              <a:ext cx="4629150" cy="0"/>
            </a:xfrm>
            <a:prstGeom prst="line">
              <a:avLst/>
            </a:prstGeom>
            <a:ln w="25400">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723497730"/>
      </p:ext>
    </p:extLst>
  </p:cSld>
  <p:clrMapOvr>
    <a:masterClrMapping/>
  </p:clrMapOvr>
  <p:transition spd="slow">
    <p:fade/>
  </p:transition>
</p:sld>
</file>

<file path=ppt/theme/theme1.xml><?xml version="1.0" encoding="utf-8"?>
<a:theme xmlns:a="http://schemas.openxmlformats.org/drawingml/2006/main" name="White Template">
  <a:themeElements>
    <a:clrScheme name="IS_20_Blue on white">
      <a:dk1>
        <a:srgbClr val="1A1A1A"/>
      </a:dk1>
      <a:lt1>
        <a:srgbClr val="FFFFFF"/>
      </a:lt1>
      <a:dk2>
        <a:srgbClr val="233A5E"/>
      </a:dk2>
      <a:lt2>
        <a:srgbClr val="D2D2D2"/>
      </a:lt2>
      <a:accent1>
        <a:srgbClr val="0078D4"/>
      </a:accent1>
      <a:accent2>
        <a:srgbClr val="233A5E"/>
      </a:accent2>
      <a:accent3>
        <a:srgbClr val="107C10"/>
      </a:accent3>
      <a:accent4>
        <a:srgbClr val="D73B01"/>
      </a:accent4>
      <a:accent5>
        <a:srgbClr val="737373"/>
      </a:accent5>
      <a:accent6>
        <a:srgbClr val="E6E6E6"/>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2CE61A60-3934-4AF6-813E-319E71BEDAF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Black Template">
  <a:themeElements>
    <a:clrScheme name="IS_20_Blue on Black">
      <a:dk1>
        <a:srgbClr val="1A1A1A"/>
      </a:dk1>
      <a:lt1>
        <a:srgbClr val="FFFFFF"/>
      </a:lt1>
      <a:dk2>
        <a:srgbClr val="243A5E"/>
      </a:dk2>
      <a:lt2>
        <a:srgbClr val="D2D2D2"/>
      </a:lt2>
      <a:accent1>
        <a:srgbClr val="50E6FF"/>
      </a:accent1>
      <a:accent2>
        <a:srgbClr val="0078D4"/>
      </a:accent2>
      <a:accent3>
        <a:srgbClr val="107C10"/>
      </a:accent3>
      <a:accent4>
        <a:srgbClr val="D73B01"/>
      </a:accent4>
      <a:accent5>
        <a:srgbClr val="FFB900"/>
      </a:accent5>
      <a:accent6>
        <a:srgbClr val="E6E6E6"/>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llustration_2020_Cloud_011_Blue.potx" id="{B08F4BDA-BD90-41B5-A7B0-736B5E105F9A}" vid="{E81E4800-878C-4AB6-9CCD-B90045F927C5}"/>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7.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4.potx" id="{15B5EF4E-E855-47EF-B8AB-05C1AD68D39A}" vid="{440B6C92-0B2A-4F7E-9F47-25F1E2DFD6C8}"/>
    </a:ext>
  </a:extLst>
</a:theme>
</file>

<file path=ppt/theme/theme8.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0809C99-2050-40B3-A29D-5FB99C013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metadata/properties"/>
    <ds:schemaRef ds:uri="http://schemas.microsoft.com/office/2006/documentManagement/types"/>
    <ds:schemaRef ds:uri="http://purl.org/dc/dcmitype/"/>
    <ds:schemaRef ds:uri="dcf5ddc1-fb1d-440f-849a-6450bddbaed7"/>
    <ds:schemaRef ds:uri="http://purl.org/dc/elements/1.1/"/>
    <ds:schemaRef ds:uri="http://schemas.microsoft.com/office/infopath/2007/PartnerControls"/>
    <ds:schemaRef ds:uri="http://schemas.openxmlformats.org/package/2006/metadata/core-properties"/>
    <ds:schemaRef ds:uri="965de625-df5b-42e9-a277-2113da4f1195"/>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Illustration_2020_Cloud_011_Blue</Template>
  <TotalTime>0</TotalTime>
  <Words>5663</Words>
  <Application>Microsoft Office PowerPoint</Application>
  <PresentationFormat>Widescreen</PresentationFormat>
  <Paragraphs>735</Paragraphs>
  <Slides>37</Slides>
  <Notes>19</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37</vt:i4>
      </vt:variant>
    </vt:vector>
  </HeadingPairs>
  <TitlesOfParts>
    <vt:vector size="57" baseType="lpstr">
      <vt:lpstr>Arial</vt:lpstr>
      <vt:lpstr>Calibri</vt:lpstr>
      <vt:lpstr>Calibri Light</vt:lpstr>
      <vt:lpstr>Consolas</vt:lpstr>
      <vt:lpstr>Courier New</vt:lpstr>
      <vt:lpstr>Segoe</vt:lpstr>
      <vt:lpstr>Segoe UI</vt:lpstr>
      <vt:lpstr>Segoe UI </vt:lpstr>
      <vt:lpstr>Segoe UI Light</vt:lpstr>
      <vt:lpstr>Segoe UI Semibold</vt:lpstr>
      <vt:lpstr>Segoe UI Semilight</vt:lpstr>
      <vt:lpstr>Wingdings</vt:lpstr>
      <vt:lpstr>White Template</vt:lpstr>
      <vt:lpstr>Black Template</vt:lpstr>
      <vt:lpstr>Dynamics 365</vt:lpstr>
      <vt:lpstr>1_Black Template</vt:lpstr>
      <vt:lpstr>Office Theme</vt:lpstr>
      <vt:lpstr>1_Office Theme</vt:lpstr>
      <vt:lpstr>2_WHITE TEMPLATE</vt:lpstr>
      <vt:lpstr>9-51052_Microsoft_Ready_Template_Light</vt:lpstr>
      <vt:lpstr>CAF-Expert Hackathon Basic</vt:lpstr>
      <vt:lpstr>Why become a CAF Expert?</vt:lpstr>
      <vt:lpstr>Cloud Adoption Framework - Experts</vt:lpstr>
      <vt:lpstr>CAF Basic</vt:lpstr>
      <vt:lpstr>Our Journey over the next two days…</vt:lpstr>
      <vt:lpstr>Agenda</vt:lpstr>
      <vt:lpstr>Cloud Adoption Framework for Azure | Overview</vt:lpstr>
      <vt:lpstr>Digital transformation</vt:lpstr>
      <vt:lpstr>Cloud adoption is more than just technologie</vt:lpstr>
      <vt:lpstr>Overview: Microsoft Cloud Adoption Framework for Azure</vt:lpstr>
      <vt:lpstr>Achieve balance. Deliver modernization. Deli</vt:lpstr>
      <vt:lpstr>CAF as a iterative process </vt:lpstr>
      <vt:lpstr>Microsoft Cloud Adoption Framework for Azure Proven guidance to accelerate your cloud adoption journey</vt:lpstr>
      <vt:lpstr>Common motivations and scenarios</vt:lpstr>
      <vt:lpstr>Cloud Adoption Motivations</vt:lpstr>
      <vt:lpstr>Migrate existing workloads </vt:lpstr>
      <vt:lpstr>Build new products and services</vt:lpstr>
      <vt:lpstr>Unblock environment design and configuration</vt:lpstr>
      <vt:lpstr>Find your path—get started on your journey </vt:lpstr>
      <vt:lpstr>Tools, templates, and assessments</vt:lpstr>
      <vt:lpstr>Tools, templates, and assessments </vt:lpstr>
      <vt:lpstr>Customer Story</vt:lpstr>
      <vt:lpstr>Customer Digital Journey Varies  - But CAF can  help on all type of Customer Journeys</vt:lpstr>
      <vt:lpstr>Must do for every project </vt:lpstr>
      <vt:lpstr>Minimum viable product (MVP) </vt:lpstr>
      <vt:lpstr>Accelerate your digital transformation journey</vt:lpstr>
      <vt:lpstr>Challenge 1</vt:lpstr>
      <vt:lpstr>Define strategy</vt:lpstr>
      <vt:lpstr>Challenge 1: Establish your Strategy</vt:lpstr>
      <vt:lpstr>Challenge 2</vt:lpstr>
      <vt:lpstr>Govern</vt:lpstr>
      <vt:lpstr>Challenge 2: Governance</vt:lpstr>
      <vt:lpstr>Challenge 3</vt:lpstr>
      <vt:lpstr>Plan</vt:lpstr>
      <vt:lpstr>Challenge 3: Building the Plan</vt:lpstr>
      <vt:lpstr>Challenge 4</vt:lpstr>
      <vt:lpstr>Challenge 4: Presenting the plan to the customer</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Cloud Adaption Framework Hackathon </dc:title>
  <dc:subject>&lt;Event name&gt;</dc:subject>
  <dc:creator>Niels Ophey</dc:creator>
  <cp:keywords/>
  <dc:description/>
  <cp:lastModifiedBy>Niels Ophey</cp:lastModifiedBy>
  <cp:revision>5</cp:revision>
  <dcterms:created xsi:type="dcterms:W3CDTF">2021-03-05T08:54:14Z</dcterms:created>
  <dcterms:modified xsi:type="dcterms:W3CDTF">2021-09-13T08:40:47Z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